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2"/>
  </p:notesMasterIdLst>
  <p:sldIdLst>
    <p:sldId id="282" r:id="rId2"/>
    <p:sldId id="277" r:id="rId3"/>
    <p:sldId id="280" r:id="rId4"/>
    <p:sldId id="286" r:id="rId5"/>
    <p:sldId id="278" r:id="rId6"/>
    <p:sldId id="279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87" r:id="rId17"/>
    <p:sldId id="288" r:id="rId18"/>
    <p:sldId id="266" r:id="rId19"/>
    <p:sldId id="284" r:id="rId20"/>
    <p:sldId id="285" r:id="rId21"/>
  </p:sldIdLst>
  <p:sldSz cx="12192000" cy="6858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287E"/>
    <a:srgbClr val="B62D8A"/>
    <a:srgbClr val="781877"/>
    <a:srgbClr val="F43C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5" autoAdjust="0"/>
    <p:restoredTop sz="79184" autoAdjust="0"/>
  </p:normalViewPr>
  <p:slideViewPr>
    <p:cSldViewPr snapToGrid="0">
      <p:cViewPr varScale="1">
        <p:scale>
          <a:sx n="95" d="100"/>
          <a:sy n="95" d="100"/>
        </p:scale>
        <p:origin x="432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-1872" y="-7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D6B6F648-8DB1-C945-8457-6D50315D1EA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0DBC679-45D3-844D-AC4E-B5E8766686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B4ABE35C-9A9E-2A45-8F70-6581AB7465C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2EC81B2A-DAAE-D045-9A84-F700BDE37D7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8F42E795-24B2-1442-95F3-0F331E7E49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40C8628B-A3B6-944C-A0D5-374225F61C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A43B53-158B-EE48-978B-9893AFD8A9DD}" type="slidenum">
              <a:rPr lang="en-US" altLang="en-US"/>
              <a:pPr/>
              <a:t>‹Nº›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926A025-EE26-044F-A022-F86137CC0A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DD4CC-6BC9-4448-8F2A-CBE07C5C25C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3F987735-6B65-CB49-8252-3CE882AE18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85066CBE-AE09-CF4A-A4DD-A5A0DE64EA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9125" y="4514850"/>
            <a:ext cx="5486400" cy="4114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s-MX" altLang="en-US" dirty="0"/>
              <a:t>Abran sus biblias a Ezequiel capítulo 18. Será clave en la introducción a esta lección que toca “El Plan de Salvación.”</a:t>
            </a:r>
          </a:p>
          <a:p>
            <a:r>
              <a:rPr lang="es-MX" altLang="en-US" b="1" dirty="0"/>
              <a:t>El</a:t>
            </a:r>
            <a:r>
              <a:rPr lang="es-MX" altLang="en-US" dirty="0"/>
              <a:t> </a:t>
            </a:r>
            <a:r>
              <a:rPr lang="es-MX" altLang="en-US" b="1" dirty="0"/>
              <a:t>pecado</a:t>
            </a:r>
            <a:r>
              <a:rPr lang="es-MX" altLang="en-US" dirty="0"/>
              <a:t> causa la separación de la presencia de Dios.</a:t>
            </a:r>
            <a:endParaRPr lang="es-MX" altLang="en-US" b="1" i="1" dirty="0"/>
          </a:p>
          <a:p>
            <a:r>
              <a:rPr lang="es-MX" altLang="en-US" b="1" i="1" dirty="0"/>
              <a:t>Véase Isaías 59…</a:t>
            </a:r>
          </a:p>
          <a:p>
            <a:r>
              <a:rPr lang="es-MX" altLang="en-US" dirty="0"/>
              <a:t>El ser “salvo,” entonces, es </a:t>
            </a:r>
            <a:r>
              <a:rPr lang="es-MX" altLang="en-US" b="1" dirty="0"/>
              <a:t>evitar (o solucionar) la separación</a:t>
            </a:r>
            <a:r>
              <a:rPr lang="es-MX" altLang="en-US" dirty="0"/>
              <a:t> de Dios, y recibir Su misericordia y vivir con Él para siempre.</a:t>
            </a:r>
          </a:p>
          <a:p>
            <a:r>
              <a:rPr lang="es-MX" altLang="en-US" dirty="0"/>
              <a:t>Solo el seguidor de Cristo tiene la esperanza de ser salvo, “porque </a:t>
            </a:r>
            <a:r>
              <a:rPr lang="es-MX" altLang="en-US" b="1" dirty="0"/>
              <a:t>no nos ha puesto Dios para ira, sino para</a:t>
            </a:r>
            <a:r>
              <a:rPr lang="es-MX" altLang="en-US" dirty="0"/>
              <a:t> alcanzar </a:t>
            </a:r>
            <a:r>
              <a:rPr lang="es-MX" altLang="en-US" b="1" dirty="0"/>
              <a:t>salvación</a:t>
            </a:r>
            <a:r>
              <a:rPr lang="es-MX" altLang="en-US" dirty="0"/>
              <a:t> por medio de nuestro Señor Jesucristo.” (1 Tes. 5:9) Es la dádiva de Dios.</a:t>
            </a:r>
          </a:p>
          <a:p>
            <a:r>
              <a:rPr lang="es-MX" altLang="en-US" dirty="0">
                <a:solidFill>
                  <a:srgbClr val="CC3300"/>
                </a:solidFill>
              </a:rPr>
              <a:t>Bienvenido a todos; gracias por su interés en las c</a:t>
            </a:r>
          </a:p>
          <a:p>
            <a:r>
              <a:rPr lang="es-MX" altLang="en-US" dirty="0">
                <a:solidFill>
                  <a:srgbClr val="CC3300"/>
                </a:solidFill>
              </a:rPr>
              <a:t>osas de Dios.</a:t>
            </a:r>
            <a:r>
              <a:rPr lang="es-MX" altLang="en-US" b="1" dirty="0">
                <a:solidFill>
                  <a:srgbClr val="CC3300"/>
                </a:solidFill>
              </a:rPr>
              <a:t> &lt;Thank elders for inviting me… All members for attending… Bilingual handouts… I’ll translate key points…&gt;</a:t>
            </a:r>
            <a:r>
              <a:rPr lang="es-MX" altLang="en-US" dirty="0">
                <a:solidFill>
                  <a:srgbClr val="CC3300"/>
                </a:solidFill>
              </a:rPr>
              <a:t>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FE2729-F2AF-3041-A570-6E06DC051A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AB0561-9487-074D-B329-15B91D3C002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D86EF05B-D236-FA48-BC94-6A0F461FC3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31B497C8-0330-B745-B8E0-006433B05D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1 Corintios 15:1ff </a:t>
            </a:r>
            <a:r>
              <a:rPr lang="es-MX" altLang="en-US"/>
              <a:t>(3) que Cristo murió por nuestros pecados… (4) y que resucitó al tercer día… (5) y que apareció…” a mucha gente</a:t>
            </a:r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7B986F-7024-E94A-BD32-46E3820E06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A0A6E3-44B3-9941-AB85-96D0736ADF60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414021C2-E337-854A-BD8D-66B9E8BCC7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9C87F108-06E6-EF4C-B05E-ED29A70FFF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Este pasaje es paralelo con Efesios 2:1-9 – menciona la bondad, el amor, la gracia, y la misericordia de Dios.</a:t>
            </a:r>
          </a:p>
          <a:p>
            <a:r>
              <a:rPr lang="en-US" altLang="en-US"/>
              <a:t>Tamb</a:t>
            </a:r>
            <a:r>
              <a:rPr lang="es-MX" altLang="en-US"/>
              <a:t>ién menciona el trabajo del Espíritu Santo.</a:t>
            </a:r>
          </a:p>
          <a:p>
            <a:r>
              <a:rPr lang="es-MX" altLang="en-US"/>
              <a:t>Compare el renacimiento de Juan 3 (Jes</a:t>
            </a:r>
            <a:r>
              <a:rPr lang="en-US" altLang="en-US"/>
              <a:t>ús a Nicodemo)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D82471-CA54-304C-9F18-E0BCA0E78A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2D3BA0-BE30-EF4A-8C2F-EAEAF1A7EEA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A5864E52-6A13-5647-A0B3-84F7CAC5C5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BB3D1FCB-DB4D-0C41-B715-894C237315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n-US" sz="1600" dirty="0"/>
              <a:t>Hablando de “los que se pierden” a causa del engaño del diablo, dice 2 Tesalonicenses 2 que se caigan y que son engañados y nos explica por qué.</a:t>
            </a:r>
          </a:p>
          <a:p>
            <a:endParaRPr lang="es-MX" altLang="en-US" sz="1600" dirty="0"/>
          </a:p>
          <a:p>
            <a:endParaRPr lang="en-US" altLang="en-US" sz="1600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FAE9732-F81D-2145-AE70-9E406470B3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21CF92-0170-F249-8B3F-88CD8161C14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C9366385-EB24-1A40-8FDB-4972683B73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EB0D83B3-A63E-6841-9235-D2EDEEB00A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E8F3DCC-62C4-EB49-9DC9-659E0974E9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378F3E-8304-5C4E-AA98-9A832D7D6D2A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76AE9F80-BA74-B448-80B4-38D44FE0A0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07A0E334-F556-BE40-A391-594129E926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FD005EE-6FDC-7F4F-A955-AD2F8AF6B0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6A52B5-BF19-B64B-B271-5C57D6A4B278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DA76BD59-9281-9E43-9C08-8567FF6CD5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A51D3F3E-D709-824E-B357-CBA7B56A01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1200" b="1" dirty="0"/>
              <a:t>Nada/</a:t>
            </a:r>
            <a:r>
              <a:rPr lang="en-US" altLang="en-US" sz="1200" b="1" dirty="0" err="1"/>
              <a:t>Nadie</a:t>
            </a:r>
            <a:r>
              <a:rPr lang="en-US" altLang="en-US" sz="1200" b="1" dirty="0"/>
              <a:t> Más</a:t>
            </a:r>
            <a:r>
              <a:rPr lang="en-US" altLang="en-US" sz="1200" dirty="0"/>
              <a:t> - José Smith, Mohamed, un </a:t>
            </a:r>
            <a:r>
              <a:rPr lang="en-US" altLang="en-US" sz="1200" dirty="0" err="1"/>
              <a:t>sacerdote</a:t>
            </a:r>
            <a:r>
              <a:rPr lang="en-US" altLang="en-US" sz="1200" dirty="0"/>
              <a:t>...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1200" dirty="0" err="1"/>
              <a:t>Hechos</a:t>
            </a:r>
            <a:r>
              <a:rPr lang="en-US" altLang="en-US" sz="1200" dirty="0"/>
              <a:t> 4:12 Y </a:t>
            </a:r>
            <a:r>
              <a:rPr lang="en-US" altLang="en-US" sz="1200" dirty="0" err="1"/>
              <a:t>en</a:t>
            </a:r>
            <a:r>
              <a:rPr lang="en-US" altLang="en-US" sz="1200" dirty="0"/>
              <a:t> </a:t>
            </a:r>
            <a:r>
              <a:rPr lang="en-US" altLang="en-US" sz="1200" dirty="0" err="1"/>
              <a:t>ning</a:t>
            </a:r>
            <a:r>
              <a:rPr lang="es-MX" altLang="en-US" sz="1200" dirty="0"/>
              <a:t>ún otro hay salvación; porque no hay otro nombre bajo el cielo, dado a los hombres, en que podamos ser salvos.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s-MX" altLang="en-US" sz="1200" dirty="0"/>
              <a:t>La oración del pecador…. ¿Dónde se encuentra? ¡En las escrituras, no! Pablo o</a:t>
            </a:r>
            <a:r>
              <a:rPr lang="en-US" altLang="en-US" sz="1200" dirty="0" err="1"/>
              <a:t>ró</a:t>
            </a:r>
            <a:r>
              <a:rPr lang="en-US" altLang="en-US" sz="1200" dirty="0"/>
              <a:t> </a:t>
            </a:r>
            <a:r>
              <a:rPr lang="en-US" altLang="en-US" sz="1200" dirty="0" err="1"/>
              <a:t>tres</a:t>
            </a:r>
            <a:r>
              <a:rPr lang="en-US" altLang="en-US" sz="1200" dirty="0"/>
              <a:t> </a:t>
            </a:r>
            <a:r>
              <a:rPr lang="en-US" altLang="en-US" sz="1200" dirty="0" err="1"/>
              <a:t>dias</a:t>
            </a:r>
            <a:r>
              <a:rPr lang="en-US" altLang="en-US" sz="1200" dirty="0"/>
              <a:t>, </a:t>
            </a:r>
            <a:r>
              <a:rPr lang="es-MX" altLang="en-US" dirty="0"/>
              <a:t>pero todavía tuvo que lavar sus pecados</a:t>
            </a:r>
            <a:r>
              <a:rPr lang="en-US" altLang="en-US" sz="1200" dirty="0"/>
              <a:t> (</a:t>
            </a:r>
            <a:r>
              <a:rPr lang="en-US" altLang="en-US" sz="1200" dirty="0" err="1"/>
              <a:t>Hechos</a:t>
            </a:r>
            <a:r>
              <a:rPr lang="en-US" altLang="en-US" sz="1200" dirty="0"/>
              <a:t> 9:11-12; 22:16)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1200" dirty="0" err="1"/>
              <a:t>Ceremonia</a:t>
            </a:r>
            <a:r>
              <a:rPr lang="en-US" altLang="en-US" sz="1200" dirty="0"/>
              <a:t> – Naaman (2 Reyes 5)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1200" b="1" dirty="0"/>
              <a:t>Nada </a:t>
            </a:r>
            <a:r>
              <a:rPr lang="en-US" altLang="en-US" sz="1200" b="1" dirty="0" err="1"/>
              <a:t>Menos</a:t>
            </a:r>
            <a:r>
              <a:rPr lang="en-US" altLang="en-US" sz="1200" dirty="0"/>
              <a:t> – </a:t>
            </a:r>
            <a:r>
              <a:rPr lang="en-US" altLang="en-US" sz="1200" dirty="0" err="1"/>
              <a:t>Bautismo</a:t>
            </a:r>
            <a:r>
              <a:rPr lang="en-US" altLang="en-US" sz="1200" dirty="0"/>
              <a:t> SIN </a:t>
            </a:r>
            <a:r>
              <a:rPr lang="en-US" altLang="en-US" sz="1200" dirty="0" err="1"/>
              <a:t>fe</a:t>
            </a:r>
            <a:r>
              <a:rPr lang="en-US" altLang="en-US" sz="1200" dirty="0"/>
              <a:t>... Fe SIN el </a:t>
            </a:r>
            <a:r>
              <a:rPr lang="en-US" altLang="en-US" sz="1200" dirty="0" err="1"/>
              <a:t>amor</a:t>
            </a:r>
            <a:r>
              <a:rPr lang="en-US" altLang="en-US" sz="1200" dirty="0"/>
              <a:t> de la </a:t>
            </a:r>
            <a:r>
              <a:rPr lang="en-US" altLang="en-US" sz="1200" dirty="0" err="1"/>
              <a:t>verdad</a:t>
            </a:r>
            <a:r>
              <a:rPr lang="en-US" altLang="en-US" sz="1200" dirty="0"/>
              <a:t>... La </a:t>
            </a:r>
            <a:r>
              <a:rPr lang="en-US" altLang="en-US" sz="1200" dirty="0" err="1"/>
              <a:t>muerte</a:t>
            </a:r>
            <a:r>
              <a:rPr lang="en-US" altLang="en-US" sz="1200" dirty="0"/>
              <a:t> de </a:t>
            </a:r>
            <a:r>
              <a:rPr lang="en-US" altLang="en-US" sz="1200" dirty="0" err="1"/>
              <a:t>Jes</a:t>
            </a:r>
            <a:r>
              <a:rPr lang="es-MX" altLang="en-US" sz="1200" dirty="0"/>
              <a:t>ús SIN la renovación del Espíritu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s-MX" altLang="en-US" sz="1200" dirty="0"/>
              <a:t>1-2-3 de “El que creyere y fuere bautizado ser</a:t>
            </a:r>
            <a:r>
              <a:rPr lang="en-US" altLang="en-US" sz="1200" dirty="0" err="1"/>
              <a:t>á</a:t>
            </a:r>
            <a:r>
              <a:rPr lang="en-US" altLang="en-US" sz="1200" dirty="0"/>
              <a:t> salvo.”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1200" dirty="0"/>
              <a:t>Una </a:t>
            </a:r>
            <a:r>
              <a:rPr lang="en-US" altLang="en-US" sz="1200" dirty="0" err="1"/>
              <a:t>rompecabezas</a:t>
            </a:r>
            <a:r>
              <a:rPr lang="en-US" altLang="en-US" sz="1200" dirty="0"/>
              <a:t> </a:t>
            </a:r>
            <a:r>
              <a:rPr lang="en-US" altLang="en-US" sz="1200" dirty="0" err="1"/>
              <a:t>faltando</a:t>
            </a:r>
            <a:r>
              <a:rPr lang="en-US" altLang="en-US" sz="1200" dirty="0"/>
              <a:t> </a:t>
            </a:r>
            <a:r>
              <a:rPr lang="en-US" altLang="en-US" sz="1200" dirty="0" err="1"/>
              <a:t>una</a:t>
            </a:r>
            <a:r>
              <a:rPr lang="en-US" altLang="en-US" sz="1200" dirty="0"/>
              <a:t> </a:t>
            </a:r>
            <a:r>
              <a:rPr lang="en-US" altLang="en-US" sz="1200" dirty="0" err="1"/>
              <a:t>pieza</a:t>
            </a:r>
            <a:r>
              <a:rPr lang="en-US" altLang="en-US" sz="1200" dirty="0"/>
              <a:t>.</a:t>
            </a:r>
            <a:endParaRPr lang="es-MX" altLang="en-US" sz="1200" dirty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s-MX" altLang="en-US" sz="1200" b="1" dirty="0"/>
              <a:t>Nada Solamente</a:t>
            </a:r>
            <a:r>
              <a:rPr lang="es-MX" altLang="en-US" sz="1200" dirty="0"/>
              <a:t> – Santiago 2:22 – (Hablando de Abraham) ¿No ves que la fe actuó juntamente con sus obras, y que la fe se perfeccionó por las obras? Y, 2:24 Vosotros veis, pues, que el hombre es justificado por las obras, y </a:t>
            </a:r>
            <a:r>
              <a:rPr lang="es-MX" altLang="en-US" sz="1200" b="1" dirty="0"/>
              <a:t>no solamente por la fe</a:t>
            </a:r>
            <a:r>
              <a:rPr lang="es-MX" altLang="en-US" sz="1200" dirty="0"/>
              <a:t>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1200" dirty="0" err="1"/>
              <a:t>Llamando</a:t>
            </a:r>
            <a:r>
              <a:rPr lang="en-US" altLang="en-US" sz="1200" dirty="0"/>
              <a:t> el </a:t>
            </a:r>
            <a:r>
              <a:rPr lang="en-US" altLang="en-US" sz="1200" dirty="0" err="1"/>
              <a:t>nombre</a:t>
            </a:r>
            <a:r>
              <a:rPr lang="en-US" altLang="en-US" sz="1200" dirty="0"/>
              <a:t> de J</a:t>
            </a:r>
            <a:r>
              <a:rPr lang="es-MX" altLang="en-US" sz="1200" dirty="0"/>
              <a:t>esús: “No todo aquel que me dice: Señor, Señor, entrará en el reino de los cielos, sino el que hace la voluntad de mi Padre que está en los cielos” (Mateo 7:21)</a:t>
            </a:r>
            <a:endParaRPr lang="en-US" altLang="en-US" sz="1200" dirty="0"/>
          </a:p>
          <a:p>
            <a:pPr>
              <a:lnSpc>
                <a:spcPct val="90000"/>
              </a:lnSpc>
            </a:pPr>
            <a:endParaRPr lang="en-US" altLang="en-US" sz="1200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FD005EE-6FDC-7F4F-A955-AD2F8AF6B0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6A52B5-BF19-B64B-B271-5C57D6A4B278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DA76BD59-9281-9E43-9C08-8567FF6CD5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A51D3F3E-D709-824E-B357-CBA7B56A01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1200" b="1" dirty="0"/>
              <a:t>Nada/</a:t>
            </a:r>
            <a:r>
              <a:rPr lang="en-US" altLang="en-US" sz="1200" b="1" dirty="0" err="1"/>
              <a:t>Nadie</a:t>
            </a:r>
            <a:r>
              <a:rPr lang="en-US" altLang="en-US" sz="1200" b="1" dirty="0"/>
              <a:t> Más</a:t>
            </a:r>
            <a:r>
              <a:rPr lang="en-US" altLang="en-US" sz="1200" dirty="0"/>
              <a:t> - José Smith, Mohamed, un </a:t>
            </a:r>
            <a:r>
              <a:rPr lang="en-US" altLang="en-US" sz="1200" dirty="0" err="1"/>
              <a:t>sacerdote</a:t>
            </a:r>
            <a:r>
              <a:rPr lang="en-US" altLang="en-US" sz="1200" dirty="0"/>
              <a:t>...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1200" dirty="0" err="1"/>
              <a:t>Hechos</a:t>
            </a:r>
            <a:r>
              <a:rPr lang="en-US" altLang="en-US" sz="1200" dirty="0"/>
              <a:t> 4:12 Y </a:t>
            </a:r>
            <a:r>
              <a:rPr lang="en-US" altLang="en-US" sz="1200" dirty="0" err="1"/>
              <a:t>en</a:t>
            </a:r>
            <a:r>
              <a:rPr lang="en-US" altLang="en-US" sz="1200" dirty="0"/>
              <a:t> </a:t>
            </a:r>
            <a:r>
              <a:rPr lang="en-US" altLang="en-US" sz="1200" dirty="0" err="1"/>
              <a:t>ning</a:t>
            </a:r>
            <a:r>
              <a:rPr lang="es-MX" altLang="en-US" sz="1200" dirty="0"/>
              <a:t>ún otro hay salvación; porque no hay otro nombre bajo el cielo, dado a los hombres, en que podamos ser salvos.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s-MX" altLang="en-US" sz="1200" dirty="0"/>
              <a:t>La oración del pecador…. ¿Dónde se encuentra? ¡En las escrituras, no! Pablo o</a:t>
            </a:r>
            <a:r>
              <a:rPr lang="en-US" altLang="en-US" sz="1200" dirty="0" err="1"/>
              <a:t>ró</a:t>
            </a:r>
            <a:r>
              <a:rPr lang="en-US" altLang="en-US" sz="1200" dirty="0"/>
              <a:t> </a:t>
            </a:r>
            <a:r>
              <a:rPr lang="en-US" altLang="en-US" sz="1200" dirty="0" err="1"/>
              <a:t>tres</a:t>
            </a:r>
            <a:r>
              <a:rPr lang="en-US" altLang="en-US" sz="1200" dirty="0"/>
              <a:t> </a:t>
            </a:r>
            <a:r>
              <a:rPr lang="en-US" altLang="en-US" sz="1200" dirty="0" err="1"/>
              <a:t>dias</a:t>
            </a:r>
            <a:r>
              <a:rPr lang="en-US" altLang="en-US" sz="1200" dirty="0"/>
              <a:t>, </a:t>
            </a:r>
            <a:r>
              <a:rPr lang="es-MX" altLang="en-US" dirty="0"/>
              <a:t>pero todavía tuvo que lavar sus pecados</a:t>
            </a:r>
            <a:r>
              <a:rPr lang="en-US" altLang="en-US" sz="1200" dirty="0"/>
              <a:t> (</a:t>
            </a:r>
            <a:r>
              <a:rPr lang="en-US" altLang="en-US" sz="1200" dirty="0" err="1"/>
              <a:t>Hechos</a:t>
            </a:r>
            <a:r>
              <a:rPr lang="en-US" altLang="en-US" sz="1200" dirty="0"/>
              <a:t> 9:11-12; 22:16)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1200" dirty="0" err="1"/>
              <a:t>Ceremonia</a:t>
            </a:r>
            <a:r>
              <a:rPr lang="en-US" altLang="en-US" sz="1200" dirty="0"/>
              <a:t> – Naaman (2 Reyes 5)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1200" b="1" dirty="0"/>
              <a:t>Nada </a:t>
            </a:r>
            <a:r>
              <a:rPr lang="en-US" altLang="en-US" sz="1200" b="1" dirty="0" err="1"/>
              <a:t>Menos</a:t>
            </a:r>
            <a:r>
              <a:rPr lang="en-US" altLang="en-US" sz="1200" dirty="0"/>
              <a:t> – </a:t>
            </a:r>
            <a:r>
              <a:rPr lang="en-US" altLang="en-US" sz="1200" dirty="0" err="1"/>
              <a:t>Bautismo</a:t>
            </a:r>
            <a:r>
              <a:rPr lang="en-US" altLang="en-US" sz="1200" dirty="0"/>
              <a:t> SIN </a:t>
            </a:r>
            <a:r>
              <a:rPr lang="en-US" altLang="en-US" sz="1200" dirty="0" err="1"/>
              <a:t>fe</a:t>
            </a:r>
            <a:r>
              <a:rPr lang="en-US" altLang="en-US" sz="1200" dirty="0"/>
              <a:t>... Fe SIN el </a:t>
            </a:r>
            <a:r>
              <a:rPr lang="en-US" altLang="en-US" sz="1200" dirty="0" err="1"/>
              <a:t>amor</a:t>
            </a:r>
            <a:r>
              <a:rPr lang="en-US" altLang="en-US" sz="1200" dirty="0"/>
              <a:t> de la </a:t>
            </a:r>
            <a:r>
              <a:rPr lang="en-US" altLang="en-US" sz="1200" dirty="0" err="1"/>
              <a:t>verdad</a:t>
            </a:r>
            <a:r>
              <a:rPr lang="en-US" altLang="en-US" sz="1200" dirty="0"/>
              <a:t>... La </a:t>
            </a:r>
            <a:r>
              <a:rPr lang="en-US" altLang="en-US" sz="1200" dirty="0" err="1"/>
              <a:t>muerte</a:t>
            </a:r>
            <a:r>
              <a:rPr lang="en-US" altLang="en-US" sz="1200" dirty="0"/>
              <a:t> de </a:t>
            </a:r>
            <a:r>
              <a:rPr lang="en-US" altLang="en-US" sz="1200" dirty="0" err="1"/>
              <a:t>Jes</a:t>
            </a:r>
            <a:r>
              <a:rPr lang="es-MX" altLang="en-US" sz="1200" dirty="0"/>
              <a:t>ús SIN la renovación del Espíritu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s-MX" altLang="en-US" sz="1200" dirty="0"/>
              <a:t>1-2-3 de “El que creyere y fuere bautizado ser</a:t>
            </a:r>
            <a:r>
              <a:rPr lang="en-US" altLang="en-US" sz="1200" dirty="0" err="1"/>
              <a:t>á</a:t>
            </a:r>
            <a:r>
              <a:rPr lang="en-US" altLang="en-US" sz="1200" dirty="0"/>
              <a:t> salvo.”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1200" dirty="0"/>
              <a:t>Una </a:t>
            </a:r>
            <a:r>
              <a:rPr lang="en-US" altLang="en-US" sz="1200" dirty="0" err="1"/>
              <a:t>rompecabezas</a:t>
            </a:r>
            <a:r>
              <a:rPr lang="en-US" altLang="en-US" sz="1200" dirty="0"/>
              <a:t> </a:t>
            </a:r>
            <a:r>
              <a:rPr lang="en-US" altLang="en-US" sz="1200" dirty="0" err="1"/>
              <a:t>faltando</a:t>
            </a:r>
            <a:r>
              <a:rPr lang="en-US" altLang="en-US" sz="1200" dirty="0"/>
              <a:t> </a:t>
            </a:r>
            <a:r>
              <a:rPr lang="en-US" altLang="en-US" sz="1200" dirty="0" err="1"/>
              <a:t>una</a:t>
            </a:r>
            <a:r>
              <a:rPr lang="en-US" altLang="en-US" sz="1200" dirty="0"/>
              <a:t> </a:t>
            </a:r>
            <a:r>
              <a:rPr lang="en-US" altLang="en-US" sz="1200" dirty="0" err="1"/>
              <a:t>pieza</a:t>
            </a:r>
            <a:r>
              <a:rPr lang="en-US" altLang="en-US" sz="1200" dirty="0"/>
              <a:t>.</a:t>
            </a:r>
            <a:endParaRPr lang="es-MX" altLang="en-US" sz="1200" dirty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s-MX" altLang="en-US" sz="1200" b="1" dirty="0"/>
              <a:t>Nada Solamente</a:t>
            </a:r>
            <a:r>
              <a:rPr lang="es-MX" altLang="en-US" sz="1200" dirty="0"/>
              <a:t> – Santiago 2:22 – (Hablando de Abraham) ¿No ves que la fe actuó juntamente con sus obras, y que la fe se perfeccionó por las obras? Y, 2:24 Vosotros veis, pues, que el hombre es justificado por las obras, y </a:t>
            </a:r>
            <a:r>
              <a:rPr lang="es-MX" altLang="en-US" sz="1200" b="1" dirty="0"/>
              <a:t>no solamente por la fe</a:t>
            </a:r>
            <a:r>
              <a:rPr lang="es-MX" altLang="en-US" sz="1200" dirty="0"/>
              <a:t>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1200" dirty="0" err="1"/>
              <a:t>Llamando</a:t>
            </a:r>
            <a:r>
              <a:rPr lang="en-US" altLang="en-US" sz="1200" dirty="0"/>
              <a:t> el </a:t>
            </a:r>
            <a:r>
              <a:rPr lang="en-US" altLang="en-US" sz="1200" dirty="0" err="1"/>
              <a:t>nombre</a:t>
            </a:r>
            <a:r>
              <a:rPr lang="en-US" altLang="en-US" sz="1200" dirty="0"/>
              <a:t> de J</a:t>
            </a:r>
            <a:r>
              <a:rPr lang="es-MX" altLang="en-US" sz="1200" dirty="0"/>
              <a:t>esús: “No todo aquel que me dice: Señor, Señor, entrará en el reino de los cielos, sino el que hace la voluntad de mi Padre que está en los cielos” (Mateo 7:21)</a:t>
            </a:r>
            <a:endParaRPr lang="en-US" altLang="en-US" sz="1200" dirty="0"/>
          </a:p>
          <a:p>
            <a:pPr>
              <a:lnSpc>
                <a:spcPct val="90000"/>
              </a:lnSpc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10495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CB20006-4C0D-9041-8847-297BC73657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A26F71-8513-A344-8254-6AC530C2C7ED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D1228184-9004-C645-B7CB-A7DC886137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72545A54-B656-A340-86B1-A825E01C4D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1200" b="1"/>
              <a:t>Nada/Nadie Más</a:t>
            </a:r>
            <a:r>
              <a:rPr lang="en-US" altLang="en-US" sz="1200"/>
              <a:t> - José Smith, Mohamed, un sacerdote...</a:t>
            </a:r>
          </a:p>
          <a:p>
            <a:pPr>
              <a:spcBef>
                <a:spcPct val="50000"/>
              </a:spcBef>
            </a:pPr>
            <a:r>
              <a:rPr lang="en-US" altLang="en-US" sz="1200"/>
              <a:t>Hechos 4:12 Y en ning</a:t>
            </a:r>
            <a:r>
              <a:rPr lang="es-MX" altLang="en-US" sz="1200"/>
              <a:t>ún otro hay salvación; porque no hay otro nombre bajo el cielo, dado a los hombres, en que podamos ser salvos.</a:t>
            </a:r>
          </a:p>
          <a:p>
            <a:pPr>
              <a:spcBef>
                <a:spcPct val="50000"/>
              </a:spcBef>
            </a:pPr>
            <a:r>
              <a:rPr lang="es-MX" altLang="en-US" sz="1200"/>
              <a:t>La oración del pecador…. ¿Dónde se encuentra? ¡En las escrituras, no! Pablo o</a:t>
            </a:r>
            <a:r>
              <a:rPr lang="en-US" altLang="en-US" sz="1200"/>
              <a:t>ró tres dias, </a:t>
            </a:r>
            <a:r>
              <a:rPr lang="es-MX" altLang="en-US"/>
              <a:t>pero todavía tuvo que lavar sus pecados</a:t>
            </a:r>
            <a:r>
              <a:rPr lang="en-US" altLang="en-US" sz="1200"/>
              <a:t> (Hechos 9:11-12; 22:16)</a:t>
            </a:r>
          </a:p>
          <a:p>
            <a:pPr>
              <a:spcBef>
                <a:spcPct val="50000"/>
              </a:spcBef>
            </a:pPr>
            <a:r>
              <a:rPr lang="en-US" altLang="en-US" sz="1200"/>
              <a:t>Ceremonia – Naaman (2 Reyes 5)</a:t>
            </a:r>
          </a:p>
          <a:p>
            <a:pPr>
              <a:spcBef>
                <a:spcPct val="50000"/>
              </a:spcBef>
            </a:pPr>
            <a:r>
              <a:rPr lang="en-US" altLang="en-US" sz="1200" b="1"/>
              <a:t>Nada Menos</a:t>
            </a:r>
            <a:r>
              <a:rPr lang="en-US" altLang="en-US" sz="1200"/>
              <a:t> – Bautismo SIN fe... Fe SIN el amor de la verdad... La muerte de Jes</a:t>
            </a:r>
            <a:r>
              <a:rPr lang="es-MX" altLang="en-US" sz="1200"/>
              <a:t>ús SIN la renovación del Espíritu</a:t>
            </a:r>
          </a:p>
          <a:p>
            <a:pPr>
              <a:spcBef>
                <a:spcPct val="50000"/>
              </a:spcBef>
            </a:pPr>
            <a:r>
              <a:rPr lang="es-MX" altLang="en-US" sz="1200"/>
              <a:t>1-2-3 de “El que creyere y fuere bautizado ser</a:t>
            </a:r>
            <a:r>
              <a:rPr lang="en-US" altLang="en-US" sz="1200"/>
              <a:t>á salvo.”</a:t>
            </a:r>
          </a:p>
          <a:p>
            <a:pPr>
              <a:spcBef>
                <a:spcPct val="50000"/>
              </a:spcBef>
            </a:pPr>
            <a:r>
              <a:rPr lang="en-US" altLang="en-US" sz="1200"/>
              <a:t>Una rompecabezas faltando una pieza.</a:t>
            </a:r>
            <a:endParaRPr lang="es-MX" altLang="en-US" sz="1200"/>
          </a:p>
          <a:p>
            <a:pPr>
              <a:spcBef>
                <a:spcPct val="50000"/>
              </a:spcBef>
            </a:pPr>
            <a:r>
              <a:rPr lang="es-MX" altLang="en-US" sz="1200" b="1"/>
              <a:t>Nada Solamente</a:t>
            </a:r>
            <a:r>
              <a:rPr lang="es-MX" altLang="en-US" sz="1200"/>
              <a:t> – Santiago 2:22 – (Hablando de Abraham) ¿No ves que la fe actuó juntamente con sus obras, y que la fe se perfeccionó por las obras? Y, 2:24 Vosotros veis, pues, que el hombre es justificado por las obras, y </a:t>
            </a:r>
            <a:r>
              <a:rPr lang="es-MX" altLang="en-US" sz="1200" b="1"/>
              <a:t>no solamente por la fe</a:t>
            </a:r>
            <a:r>
              <a:rPr lang="es-MX" altLang="en-US" sz="1200"/>
              <a:t>.</a:t>
            </a:r>
          </a:p>
          <a:p>
            <a:pPr>
              <a:spcBef>
                <a:spcPct val="50000"/>
              </a:spcBef>
            </a:pPr>
            <a:r>
              <a:rPr lang="en-US" altLang="en-US" sz="1200"/>
              <a:t>Llamando el nombre de J</a:t>
            </a:r>
            <a:r>
              <a:rPr lang="es-MX" altLang="en-US" sz="1200"/>
              <a:t>esús: “No todo aquel que me dice: Señor, Señor, entrará en el reino de los cielos, sino el que hace la voluntad de mi Padre que está en los cielos” (Mateo 7:21)</a:t>
            </a:r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9A2A035-A3C9-9345-9ED7-044BDE203F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74D35B-9F93-0243-B179-C5B3A61076F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0FD90B45-1593-4343-B77A-2ABEF50E25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EBA2622E-FE86-E44A-A943-5863AB46EE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Pero gracias a Dios, El </a:t>
            </a:r>
            <a:r>
              <a:rPr lang="en-US" altLang="en-US" dirty="0" err="1"/>
              <a:t>tuvo</a:t>
            </a:r>
            <a:r>
              <a:rPr lang="en-US" altLang="en-US" dirty="0"/>
              <a:t> un plan </a:t>
            </a:r>
            <a:r>
              <a:rPr lang="en-US" altLang="en-US" dirty="0" err="1"/>
              <a:t>desde</a:t>
            </a:r>
            <a:r>
              <a:rPr lang="en-US" altLang="en-US" dirty="0"/>
              <a:t> antes de la </a:t>
            </a:r>
            <a:r>
              <a:rPr lang="en-US" altLang="en-US" dirty="0" err="1"/>
              <a:t>fundació</a:t>
            </a:r>
            <a:r>
              <a:rPr lang="es-MX" altLang="en-US" dirty="0"/>
              <a:t>n del mundo (Efesios 1:4; 3:10-11) mandar a Jesús al mundo para pagar nuestra deuda y sufrir nuestro castigo (la muerte).</a:t>
            </a:r>
          </a:p>
          <a:p>
            <a:endParaRPr lang="es-MX" altLang="en-US" dirty="0"/>
          </a:p>
          <a:p>
            <a:r>
              <a:rPr lang="es-MX" altLang="en-US" dirty="0"/>
              <a:t>El plan tiene varias partes y personas y depende en cada quien haciendo su papel.</a:t>
            </a:r>
          </a:p>
          <a:p>
            <a:endParaRPr lang="es-MX" altLang="en-US" dirty="0"/>
          </a:p>
          <a:p>
            <a:r>
              <a:rPr lang="es-MX" altLang="en-US" dirty="0"/>
              <a:t>Las partes caben juntos como en un rompecabezas.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A43B53-158B-EE48-978B-9893AFD8A9DD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361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9E2BE7B-9C7D-7F4F-80AC-A4B6CE75A8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B33D77-ECB1-0C48-9431-B049F468BDC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CE7F9EA0-27A2-774B-9E32-B4A5FB144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A5409A28-C5B4-BD4E-8745-791D539458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B3B3F6-3300-6440-8E47-437FF2C0EA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011154-A110-F64E-9BCE-7343A69DBF4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39DA02B0-7F1E-DF46-88A0-9B87E5EC76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20443352-B5F3-1049-9121-D2717D41A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6540C60-D97A-E747-86F3-3B3EBEAEF8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E05941-06B6-324F-B064-8ABE3A41007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B2FAA87C-7D32-A640-A34F-6A3600C9A1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49F623FA-FD23-5344-8A12-793F615597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“Gracia” quiere decir “el favor de Dios no merecido.”</a:t>
            </a:r>
          </a:p>
          <a:p>
            <a:r>
              <a:rPr lang="en-US" altLang="en-US"/>
              <a:t>Recibimos algo que NO MERECEMOS.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FAF360-0E44-1F42-925A-D13CF648C9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0F049D-A6E5-0241-B5BF-7E34F06CD417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D2884415-BB40-7141-9FF9-BC3D0B0E7E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9598EC44-CA94-6045-9857-F7CEEFF86B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“Misericordia” quiere decir que NO RECIBIMOS algo (castigo) que MERECEMOS.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19B1EAF-E29D-BC49-BF5B-E0A6A83B1E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4BA35E-1A2E-8F43-93DF-404DCEBD4FCA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265AB83F-B6BA-574C-8985-68058972C9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5D33AA66-A6D4-2E43-842F-528DA84297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Dios tiene el amor para con nosotros, y hizo el plan para rescatarnos. </a:t>
            </a:r>
          </a:p>
          <a:p>
            <a:r>
              <a:rPr lang="en-US" altLang="en-US"/>
              <a:t>El plan era pagar la deuda de hombres pecadores.</a:t>
            </a:r>
          </a:p>
          <a:p>
            <a:r>
              <a:rPr lang="en-US" altLang="en-US"/>
              <a:t>“La sangre de los toros y de los machos </a:t>
            </a:r>
            <a:r>
              <a:rPr lang="es-MX" altLang="en-US"/>
              <a:t>cabríos no puede quitar los pecados. (5) Por lo cual, entrando en el mundo dice: Sacrificio y ofrenda no quisiste; mas me preparaste cuerpo. (Heb. 10:4-5)</a:t>
            </a:r>
          </a:p>
          <a:p>
            <a:r>
              <a:rPr lang="en-US" altLang="en-US"/>
              <a:t>Cristo tuvo que vivir como hombre, luego pagar la deuda de nosotros (o sea, sufrir el castigo de muerte) para satisfacer la justicia de Dios.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AF75979-AB95-624F-9B5C-5FB8C880A7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0FF333-FF55-2241-B64A-74E8B67139F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AD700290-9BC5-6447-8187-C1BF3012EF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CE10CF5C-5E3A-204C-9459-9C83F58C48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n-US"/>
              <a:t>Sinónimos: justificados (hecho recto), reconciliado (hecho amigo), redimido (comprado de nuevo), salvo (rescatado del castigo)</a:t>
            </a: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0AC7-2FF4-7948-B1FC-24F91202382F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10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51EEF-6677-9C4E-9A2F-680171562E7C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8430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414C-1E0E-E64B-8EB6-1B75ADBDEC3E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838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49F36-DF46-294D-9997-D0FF66E07457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495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A92B-6E36-3144-AC35-22F9226CDB6A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93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F6E0-BF33-3F48-AE45-2640B7AF5F68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0603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C403-6F2B-C94A-B123-B59E5C0F3AD7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5376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4FAD-672C-3441-8A0B-E7580FFC5090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26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C846D-1788-554A-8BE6-DF51DC3A036A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7170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F542-5943-3940-881D-7259D2A1E19B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838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DE061-7420-6A48-806F-C5428BCEF3BB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0183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EBEEE"/>
            </a:gs>
            <a:gs pos="50000">
              <a:srgbClr val="EBEBEB"/>
            </a:gs>
            <a:gs pos="100000">
              <a:srgbClr val="BEBEEE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724D4-7FE4-8E4E-AB77-FD03F56AF237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2548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15C65DA5-4418-6F48-AA27-97420A05F9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783301"/>
            <a:ext cx="9144000" cy="4724400"/>
          </a:xfrm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es-MX" altLang="en-US" sz="10000" b="1" i="1" dirty="0">
                <a:latin typeface="Arial" panose="020B0604020202020204" pitchFamily="34" charset="0"/>
                <a:cs typeface="Arial" panose="020B0604020202020204" pitchFamily="34" charset="0"/>
              </a:rPr>
              <a:t>Jesús:</a:t>
            </a:r>
            <a:r>
              <a:rPr lang="es-MX" altLang="en-US" sz="10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MX" altLang="en-US" sz="8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altLang="en-US" sz="8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Autor de </a:t>
            </a:r>
            <a:br>
              <a:rPr lang="es-MX" altLang="en-US" sz="8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altLang="en-US" sz="8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Eterna Salvación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blank2">
            <a:extLst>
              <a:ext uri="{FF2B5EF4-FFF2-40B4-BE49-F238E27FC236}">
                <a16:creationId xmlns:a16="http://schemas.microsoft.com/office/drawing/2014/main" id="{AFF5A856-2DBB-8F40-82AE-4C5B64588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47628"/>
            <a:ext cx="5511800" cy="675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 descr="amor2">
            <a:extLst>
              <a:ext uri="{FF2B5EF4-FFF2-40B4-BE49-F238E27FC236}">
                <a16:creationId xmlns:a16="http://schemas.microsoft.com/office/drawing/2014/main" id="{DB09A069-179A-F84A-AC3A-D04A7E9D1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200" y="2809878"/>
            <a:ext cx="1498600" cy="255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 descr="bondad2">
            <a:extLst>
              <a:ext uri="{FF2B5EF4-FFF2-40B4-BE49-F238E27FC236}">
                <a16:creationId xmlns:a16="http://schemas.microsoft.com/office/drawing/2014/main" id="{28FD7839-D22B-1940-81F9-0E3729D516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466" y="4967288"/>
            <a:ext cx="2879725" cy="183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 descr="gracia2">
            <a:extLst>
              <a:ext uri="{FF2B5EF4-FFF2-40B4-BE49-F238E27FC236}">
                <a16:creationId xmlns:a16="http://schemas.microsoft.com/office/drawing/2014/main" id="{475F4A15-DD9E-D34F-B23E-AAE0490598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53975"/>
            <a:ext cx="2770188" cy="195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 descr="misericordia2">
            <a:extLst>
              <a:ext uri="{FF2B5EF4-FFF2-40B4-BE49-F238E27FC236}">
                <a16:creationId xmlns:a16="http://schemas.microsoft.com/office/drawing/2014/main" id="{93C2EAD5-32AD-3841-9BFF-51275F513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728" y="53978"/>
            <a:ext cx="2257425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 descr="vida2">
            <a:extLst>
              <a:ext uri="{FF2B5EF4-FFF2-40B4-BE49-F238E27FC236}">
                <a16:creationId xmlns:a16="http://schemas.microsoft.com/office/drawing/2014/main" id="{AFCA2F52-DA5B-FE42-A8F8-A29F6B5D3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663" y="3835400"/>
            <a:ext cx="2349500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 descr="muerte2">
            <a:extLst>
              <a:ext uri="{FF2B5EF4-FFF2-40B4-BE49-F238E27FC236}">
                <a16:creationId xmlns:a16="http://schemas.microsoft.com/office/drawing/2014/main" id="{920136B3-8B3E-2A46-92DC-4F80786FEB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550" y="53975"/>
            <a:ext cx="2084388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14" name="Text Box 10">
            <a:extLst>
              <a:ext uri="{FF2B5EF4-FFF2-40B4-BE49-F238E27FC236}">
                <a16:creationId xmlns:a16="http://schemas.microsoft.com/office/drawing/2014/main" id="{5F0DAECA-55C1-7142-BD8F-F9ADC441B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7925" y="4494213"/>
            <a:ext cx="1981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MX" altLang="en-US" sz="2800" b="1" dirty="0">
                <a:solidFill>
                  <a:schemeClr val="accent1">
                    <a:lumMod val="50000"/>
                  </a:schemeClr>
                </a:solidFill>
              </a:rPr>
              <a:t>Romanos</a:t>
            </a:r>
            <a:r>
              <a:rPr lang="en-US" altLang="en-US" sz="2800" b="1" dirty="0">
                <a:solidFill>
                  <a:schemeClr val="accent1">
                    <a:lumMod val="50000"/>
                  </a:schemeClr>
                </a:solidFill>
              </a:rPr>
              <a:t> 5:8-10</a:t>
            </a:r>
          </a:p>
        </p:txBody>
      </p:sp>
      <p:sp>
        <p:nvSpPr>
          <p:cNvPr id="21515" name="Text Box 11">
            <a:extLst>
              <a:ext uri="{FF2B5EF4-FFF2-40B4-BE49-F238E27FC236}">
                <a16:creationId xmlns:a16="http://schemas.microsoft.com/office/drawing/2014/main" id="{7F939CC1-7BFD-8F46-8068-14CB24651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2941" y="920753"/>
            <a:ext cx="8429625" cy="30908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CR" altLang="en-US" sz="2800" baseline="30000" dirty="0"/>
              <a:t>(8)</a:t>
            </a:r>
            <a:r>
              <a:rPr lang="es-CR" altLang="en-US" sz="2800" dirty="0"/>
              <a:t> Dios muestra su amor para con nosotros, en que siendo aún </a:t>
            </a:r>
            <a:r>
              <a:rPr lang="es-CR" altLang="en-US" sz="2800" u="sng" dirty="0"/>
              <a:t>pecadores</a:t>
            </a:r>
            <a:r>
              <a:rPr lang="es-CR" altLang="en-US" sz="2800" dirty="0"/>
              <a:t>, Cristo </a:t>
            </a:r>
            <a:r>
              <a:rPr lang="es-CR" altLang="en-US" sz="2800" b="1" dirty="0">
                <a:solidFill>
                  <a:srgbClr val="FF0000"/>
                </a:solidFill>
              </a:rPr>
              <a:t>murió</a:t>
            </a:r>
            <a:r>
              <a:rPr lang="es-CR" altLang="en-US" sz="2800" dirty="0"/>
              <a:t> por nosotros. </a:t>
            </a:r>
            <a:r>
              <a:rPr lang="es-CR" altLang="en-US" sz="2800" baseline="30000" dirty="0"/>
              <a:t>(9)</a:t>
            </a:r>
            <a:r>
              <a:rPr lang="es-CR" altLang="en-US" sz="2800" dirty="0"/>
              <a:t> Pues mucho más, estando ya </a:t>
            </a:r>
            <a:r>
              <a:rPr lang="es-CR" altLang="en-US" sz="2800" b="1" dirty="0"/>
              <a:t>justificados</a:t>
            </a:r>
            <a:r>
              <a:rPr lang="es-CR" altLang="en-US" sz="2800" dirty="0"/>
              <a:t> en su </a:t>
            </a:r>
            <a:r>
              <a:rPr lang="es-CR" altLang="en-US" sz="2800" b="1" dirty="0">
                <a:solidFill>
                  <a:srgbClr val="FF0000"/>
                </a:solidFill>
              </a:rPr>
              <a:t>sangre</a:t>
            </a:r>
            <a:r>
              <a:rPr lang="es-CR" altLang="en-US" sz="2800" dirty="0"/>
              <a:t>, por él seremos </a:t>
            </a:r>
            <a:r>
              <a:rPr lang="es-CR" altLang="en-US" sz="2800" b="1" dirty="0"/>
              <a:t>salvos</a:t>
            </a:r>
            <a:r>
              <a:rPr lang="es-CR" altLang="en-US" sz="2800" dirty="0"/>
              <a:t> de la </a:t>
            </a:r>
            <a:r>
              <a:rPr lang="es-CR" altLang="en-US" sz="2800" u="sng" dirty="0"/>
              <a:t>ira</a:t>
            </a:r>
            <a:r>
              <a:rPr lang="es-CR" altLang="en-US" sz="2800" dirty="0"/>
              <a:t>. </a:t>
            </a:r>
            <a:r>
              <a:rPr lang="es-CR" altLang="en-US" sz="2800" baseline="30000" dirty="0"/>
              <a:t>(10)</a:t>
            </a:r>
            <a:r>
              <a:rPr lang="es-CR" altLang="en-US" sz="2800" dirty="0"/>
              <a:t> Porque si siendo enemigos, fuimos </a:t>
            </a:r>
            <a:r>
              <a:rPr lang="es-CR" altLang="en-US" sz="2800" b="1" dirty="0"/>
              <a:t>reconciliados</a:t>
            </a:r>
            <a:r>
              <a:rPr lang="es-CR" altLang="en-US" sz="2800" dirty="0"/>
              <a:t> con Dios por la </a:t>
            </a:r>
            <a:r>
              <a:rPr lang="es-CR" altLang="en-US" sz="2800" b="1" dirty="0">
                <a:solidFill>
                  <a:srgbClr val="FF0000"/>
                </a:solidFill>
              </a:rPr>
              <a:t>muerte</a:t>
            </a:r>
            <a:r>
              <a:rPr lang="es-CR" altLang="en-US" sz="2800" dirty="0"/>
              <a:t> de su Hijo, mucho más, estando </a:t>
            </a:r>
            <a:r>
              <a:rPr lang="es-CR" altLang="en-US" sz="2800" b="1" dirty="0"/>
              <a:t>reconciliados</a:t>
            </a:r>
            <a:r>
              <a:rPr lang="es-CR" altLang="en-US" sz="2800" dirty="0"/>
              <a:t>, seremos </a:t>
            </a:r>
            <a:r>
              <a:rPr lang="es-CR" altLang="en-US" sz="2800" b="1" dirty="0"/>
              <a:t>salvos</a:t>
            </a:r>
            <a:r>
              <a:rPr lang="es-CR" altLang="en-US" sz="2800" dirty="0"/>
              <a:t> por su </a:t>
            </a:r>
            <a:r>
              <a:rPr lang="es-CR" altLang="en-US" sz="2800" b="1" dirty="0">
                <a:solidFill>
                  <a:srgbClr val="FF0000"/>
                </a:solidFill>
              </a:rPr>
              <a:t>vida</a:t>
            </a:r>
            <a:r>
              <a:rPr lang="es-CR" altLang="en-US" sz="2800" dirty="0"/>
              <a:t>.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4" grpId="0"/>
      <p:bldP spid="215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blank2">
            <a:extLst>
              <a:ext uri="{FF2B5EF4-FFF2-40B4-BE49-F238E27FC236}">
                <a16:creationId xmlns:a16="http://schemas.microsoft.com/office/drawing/2014/main" id="{6CB9FEED-078E-0E4F-84B9-46FDC177E4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47628"/>
            <a:ext cx="5511800" cy="675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1" name="Picture 3" descr="amor2">
            <a:extLst>
              <a:ext uri="{FF2B5EF4-FFF2-40B4-BE49-F238E27FC236}">
                <a16:creationId xmlns:a16="http://schemas.microsoft.com/office/drawing/2014/main" id="{FFA453D9-BA84-054A-AA65-77CEF3453E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200" y="2809878"/>
            <a:ext cx="1498600" cy="255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2" name="Picture 4" descr="bondad2">
            <a:extLst>
              <a:ext uri="{FF2B5EF4-FFF2-40B4-BE49-F238E27FC236}">
                <a16:creationId xmlns:a16="http://schemas.microsoft.com/office/drawing/2014/main" id="{E4D8AE80-C639-FF4F-AE47-243E0E779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466" y="4967288"/>
            <a:ext cx="2879725" cy="183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3" name="Picture 5" descr="gracia2">
            <a:extLst>
              <a:ext uri="{FF2B5EF4-FFF2-40B4-BE49-F238E27FC236}">
                <a16:creationId xmlns:a16="http://schemas.microsoft.com/office/drawing/2014/main" id="{62942F5B-E86A-0547-817D-5D31A4A816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53975"/>
            <a:ext cx="2770188" cy="195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4" name="Picture 6" descr="misericordia2">
            <a:extLst>
              <a:ext uri="{FF2B5EF4-FFF2-40B4-BE49-F238E27FC236}">
                <a16:creationId xmlns:a16="http://schemas.microsoft.com/office/drawing/2014/main" id="{0B83A76F-F0C8-CD48-8DD0-CA785D0DB7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728" y="53978"/>
            <a:ext cx="2257425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5" name="Picture 7" descr="vida2">
            <a:extLst>
              <a:ext uri="{FF2B5EF4-FFF2-40B4-BE49-F238E27FC236}">
                <a16:creationId xmlns:a16="http://schemas.microsoft.com/office/drawing/2014/main" id="{6447F8A3-F3EC-614F-8C4D-8B541AC47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663" y="3835400"/>
            <a:ext cx="2349500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6" name="Picture 8" descr="muerte2">
            <a:extLst>
              <a:ext uri="{FF2B5EF4-FFF2-40B4-BE49-F238E27FC236}">
                <a16:creationId xmlns:a16="http://schemas.microsoft.com/office/drawing/2014/main" id="{3C596F58-31EC-CD4A-9F07-E579E20E15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550" y="53975"/>
            <a:ext cx="2084388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7" name="Text Box 9">
            <a:extLst>
              <a:ext uri="{FF2B5EF4-FFF2-40B4-BE49-F238E27FC236}">
                <a16:creationId xmlns:a16="http://schemas.microsoft.com/office/drawing/2014/main" id="{2EADA1C2-586E-424A-9E8B-6F42E6B37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244" y="1185866"/>
            <a:ext cx="248278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1">
                    <a:lumMod val="50000"/>
                  </a:schemeClr>
                </a:solidFill>
              </a:rPr>
              <a:t>1 Cor. 15:1-5;</a:t>
            </a:r>
          </a:p>
          <a:p>
            <a:pPr algn="r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1">
                    <a:lumMod val="50000"/>
                  </a:schemeClr>
                </a:solidFill>
              </a:rPr>
              <a:t>1 Cor. 1:18</a:t>
            </a:r>
          </a:p>
        </p:txBody>
      </p:sp>
      <p:pic>
        <p:nvPicPr>
          <p:cNvPr id="22538" name="Picture 10" descr="evangelio2">
            <a:extLst>
              <a:ext uri="{FF2B5EF4-FFF2-40B4-BE49-F238E27FC236}">
                <a16:creationId xmlns:a16="http://schemas.microsoft.com/office/drawing/2014/main" id="{E7712268-9352-E24C-8018-09A70631EE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3" y="1160466"/>
            <a:ext cx="2468563" cy="235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9" name="Text Box 11">
            <a:extLst>
              <a:ext uri="{FF2B5EF4-FFF2-40B4-BE49-F238E27FC236}">
                <a16:creationId xmlns:a16="http://schemas.microsoft.com/office/drawing/2014/main" id="{8DF15B21-3CB2-D64F-93EC-0CBA2CA15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5041" y="3614741"/>
            <a:ext cx="6696481" cy="18158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CR" altLang="en-US" sz="2800" baseline="30000" dirty="0"/>
              <a:t>(16)</a:t>
            </a:r>
            <a:r>
              <a:rPr lang="es-CR" altLang="en-US" sz="2800" dirty="0"/>
              <a:t> No me avergüenzo del </a:t>
            </a:r>
            <a:r>
              <a:rPr lang="es-CR" altLang="en-US" sz="2800" b="1" dirty="0">
                <a:solidFill>
                  <a:srgbClr val="F43C2D"/>
                </a:solidFill>
              </a:rPr>
              <a:t>evangelio</a:t>
            </a:r>
            <a:r>
              <a:rPr lang="es-CR" altLang="en-US" sz="2800" dirty="0"/>
              <a:t>, porque es poder de Dios para</a:t>
            </a:r>
            <a:r>
              <a:rPr lang="es-CR" altLang="en-US" sz="2800" b="1" dirty="0"/>
              <a:t> salvación</a:t>
            </a:r>
            <a:r>
              <a:rPr lang="es-CR" altLang="en-US" sz="2800" dirty="0"/>
              <a:t> a todo aquel que cree; </a:t>
            </a:r>
            <a:br>
              <a:rPr lang="es-CR" altLang="en-US" sz="2800" dirty="0"/>
            </a:br>
            <a:r>
              <a:rPr lang="es-CR" altLang="en-US" sz="2800" dirty="0"/>
              <a:t>al judío primeramente, y al griego.</a:t>
            </a:r>
            <a:endParaRPr lang="en-US" altLang="en-US" sz="2800" dirty="0"/>
          </a:p>
        </p:txBody>
      </p:sp>
      <p:sp>
        <p:nvSpPr>
          <p:cNvPr id="22540" name="Text Box 12">
            <a:extLst>
              <a:ext uri="{FF2B5EF4-FFF2-40B4-BE49-F238E27FC236}">
                <a16:creationId xmlns:a16="http://schemas.microsoft.com/office/drawing/2014/main" id="{D0162439-7F0C-C142-B5C5-0C38D0CFE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7428" y="155155"/>
            <a:ext cx="7369175" cy="180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MX" altLang="en-US" sz="2800" baseline="30000" dirty="0"/>
              <a:t>(1)</a:t>
            </a:r>
            <a:r>
              <a:rPr lang="es-MX" altLang="en-US" sz="2800" dirty="0"/>
              <a:t> Os declaro, hermanos, </a:t>
            </a:r>
            <a:r>
              <a:rPr lang="es-MX" altLang="en-US" sz="2800" b="1" dirty="0">
                <a:solidFill>
                  <a:srgbClr val="FF0000"/>
                </a:solidFill>
              </a:rPr>
              <a:t>el evangelio</a:t>
            </a:r>
            <a:r>
              <a:rPr lang="es-MX" altLang="en-US" sz="2800" dirty="0"/>
              <a:t>... </a:t>
            </a:r>
            <a:br>
              <a:rPr lang="es-MX" altLang="en-US" sz="2800" dirty="0"/>
            </a:br>
            <a:r>
              <a:rPr lang="es-MX" altLang="en-US" sz="2800" baseline="30000" dirty="0"/>
              <a:t>(2)</a:t>
            </a:r>
            <a:r>
              <a:rPr lang="es-MX" altLang="en-US" sz="2800" dirty="0"/>
              <a:t> por el cual asimismo, </a:t>
            </a:r>
            <a:r>
              <a:rPr lang="es-MX" altLang="en-US" sz="2800" u="sng" dirty="0"/>
              <a:t>si retenéis la palabra</a:t>
            </a:r>
            <a:r>
              <a:rPr lang="es-MX" altLang="en-US" sz="2800" dirty="0"/>
              <a:t> que os he predicado, sois</a:t>
            </a:r>
            <a:r>
              <a:rPr lang="es-MX" altLang="en-US" sz="2800" b="1" dirty="0"/>
              <a:t> salvos</a:t>
            </a:r>
            <a:r>
              <a:rPr lang="es-MX" altLang="en-US" sz="2800" dirty="0"/>
              <a:t>, </a:t>
            </a:r>
            <a:br>
              <a:rPr lang="es-MX" altLang="en-US" sz="2800" dirty="0"/>
            </a:br>
            <a:r>
              <a:rPr lang="es-MX" altLang="en-US" sz="2800" dirty="0"/>
              <a:t>si no creísteis en vano…</a:t>
            </a:r>
          </a:p>
        </p:txBody>
      </p:sp>
      <p:sp>
        <p:nvSpPr>
          <p:cNvPr id="22543" name="Rectangle 15">
            <a:extLst>
              <a:ext uri="{FF2B5EF4-FFF2-40B4-BE49-F238E27FC236}">
                <a16:creationId xmlns:a16="http://schemas.microsoft.com/office/drawing/2014/main" id="{2291C795-88F4-9D49-B2CD-2B33345CA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237" y="3828011"/>
            <a:ext cx="18962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en-US" sz="2800" b="1" dirty="0">
                <a:solidFill>
                  <a:schemeClr val="accent1">
                    <a:lumMod val="50000"/>
                  </a:schemeClr>
                </a:solidFill>
              </a:rPr>
              <a:t>Rom. 1:16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7" grpId="0"/>
      <p:bldP spid="22539" grpId="0" animBg="1"/>
      <p:bldP spid="22540" grpId="0" animBg="1"/>
      <p:bldP spid="225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blank2">
            <a:extLst>
              <a:ext uri="{FF2B5EF4-FFF2-40B4-BE49-F238E27FC236}">
                <a16:creationId xmlns:a16="http://schemas.microsoft.com/office/drawing/2014/main" id="{1D0EBAB5-8C62-F740-A47C-50864BA3C7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47628"/>
            <a:ext cx="5511800" cy="675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5" name="Picture 3" descr="amor2">
            <a:extLst>
              <a:ext uri="{FF2B5EF4-FFF2-40B4-BE49-F238E27FC236}">
                <a16:creationId xmlns:a16="http://schemas.microsoft.com/office/drawing/2014/main" id="{B3D6B6CE-1A8B-5545-8D74-962A33ED5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200" y="2809878"/>
            <a:ext cx="1498600" cy="255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6" name="Picture 4" descr="bondad2">
            <a:extLst>
              <a:ext uri="{FF2B5EF4-FFF2-40B4-BE49-F238E27FC236}">
                <a16:creationId xmlns:a16="http://schemas.microsoft.com/office/drawing/2014/main" id="{B98079F7-2B03-1A4C-9046-20E104D7D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466" y="4967288"/>
            <a:ext cx="2879725" cy="183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7" name="Picture 5" descr="gracia2">
            <a:extLst>
              <a:ext uri="{FF2B5EF4-FFF2-40B4-BE49-F238E27FC236}">
                <a16:creationId xmlns:a16="http://schemas.microsoft.com/office/drawing/2014/main" id="{D0F51F7D-5C8E-914C-B1AE-0F02753F3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53975"/>
            <a:ext cx="2770188" cy="195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8" name="Picture 6" descr="misericordia2">
            <a:extLst>
              <a:ext uri="{FF2B5EF4-FFF2-40B4-BE49-F238E27FC236}">
                <a16:creationId xmlns:a16="http://schemas.microsoft.com/office/drawing/2014/main" id="{A049E5FA-EE74-B54B-9159-5445DE543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728" y="53978"/>
            <a:ext cx="2257425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9" name="Picture 7" descr="vida2">
            <a:extLst>
              <a:ext uri="{FF2B5EF4-FFF2-40B4-BE49-F238E27FC236}">
                <a16:creationId xmlns:a16="http://schemas.microsoft.com/office/drawing/2014/main" id="{4D8F2602-95AC-6F4C-B5FE-855D079C88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663" y="3835400"/>
            <a:ext cx="2349500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0" name="Picture 8" descr="muerte2">
            <a:extLst>
              <a:ext uri="{FF2B5EF4-FFF2-40B4-BE49-F238E27FC236}">
                <a16:creationId xmlns:a16="http://schemas.microsoft.com/office/drawing/2014/main" id="{496E8DAE-DF70-F54A-91CE-0142C11A29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550" y="53975"/>
            <a:ext cx="2084388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2" name="Picture 10" descr="evangelio2">
            <a:extLst>
              <a:ext uri="{FF2B5EF4-FFF2-40B4-BE49-F238E27FC236}">
                <a16:creationId xmlns:a16="http://schemas.microsoft.com/office/drawing/2014/main" id="{9D96BFFA-D0CA-5C47-BFDC-F3333E918B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3" y="1160466"/>
            <a:ext cx="2468563" cy="235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63" name="Text Box 11">
            <a:extLst>
              <a:ext uri="{FF2B5EF4-FFF2-40B4-BE49-F238E27FC236}">
                <a16:creationId xmlns:a16="http://schemas.microsoft.com/office/drawing/2014/main" id="{5D5CA4C5-09E6-AB41-9D6B-13DCC0338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6044" y="3043238"/>
            <a:ext cx="180148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1">
                    <a:lumMod val="50000"/>
                  </a:schemeClr>
                </a:solidFill>
              </a:rPr>
              <a:t>Tito 3:3-7</a:t>
            </a:r>
          </a:p>
        </p:txBody>
      </p:sp>
      <p:pic>
        <p:nvPicPr>
          <p:cNvPr id="23565" name="Picture 13" descr="renovacion2">
            <a:extLst>
              <a:ext uri="{FF2B5EF4-FFF2-40B4-BE49-F238E27FC236}">
                <a16:creationId xmlns:a16="http://schemas.microsoft.com/office/drawing/2014/main" id="{15CE0C02-F15C-454D-90E3-73C7ACFDB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28" y="2565400"/>
            <a:ext cx="258762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66" name="Text Box 14">
            <a:extLst>
              <a:ext uri="{FF2B5EF4-FFF2-40B4-BE49-F238E27FC236}">
                <a16:creationId xmlns:a16="http://schemas.microsoft.com/office/drawing/2014/main" id="{D096EB4D-6200-2D4C-AAB9-981BCE17A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977" y="239719"/>
            <a:ext cx="11392947" cy="26776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MX" altLang="en-US" sz="2800" baseline="30000" dirty="0">
                <a:cs typeface="Times New Roman" panose="02020603050405020304" pitchFamily="18" charset="0"/>
              </a:rPr>
              <a:t>(5)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Nos </a:t>
            </a:r>
            <a:r>
              <a:rPr lang="es-MX" altLang="en-US" sz="2800" b="1" dirty="0">
                <a:solidFill>
                  <a:srgbClr val="000000"/>
                </a:solidFill>
                <a:cs typeface="Times New Roman" panose="02020603050405020304" pitchFamily="18" charset="0"/>
              </a:rPr>
              <a:t>salvó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, no por obras de justicia que nosotros hubiéramos hecho, sino por su misericordia, por el lavamiento de la regeneración y por la </a:t>
            </a:r>
            <a:r>
              <a:rPr lang="es-MX" altLang="en-US" sz="2800" b="1" dirty="0">
                <a:solidFill>
                  <a:srgbClr val="A4287E"/>
                </a:solidFill>
                <a:cs typeface="Times New Roman" panose="02020603050405020304" pitchFamily="18" charset="0"/>
              </a:rPr>
              <a:t>renovación en el Espíritu Santo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b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es-MX" altLang="en-US" sz="2800" baseline="30000" dirty="0">
                <a:cs typeface="Times New Roman" panose="02020603050405020304" pitchFamily="18" charset="0"/>
              </a:rPr>
              <a:t>(6)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el cual derramó en nosotros abundantemente por Jesucristo nuestro Salvador, </a:t>
            </a:r>
            <a:r>
              <a:rPr lang="es-MX" altLang="en-US" sz="2800" baseline="30000" dirty="0">
                <a:cs typeface="Times New Roman" panose="02020603050405020304" pitchFamily="18" charset="0"/>
              </a:rPr>
              <a:t>(7)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para que </a:t>
            </a:r>
            <a:r>
              <a:rPr lang="es-MX" altLang="en-US" sz="2800" b="1" dirty="0">
                <a:solidFill>
                  <a:srgbClr val="000000"/>
                </a:solidFill>
                <a:cs typeface="Times New Roman" panose="02020603050405020304" pitchFamily="18" charset="0"/>
              </a:rPr>
              <a:t>justificados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por su gracia, viniésemos a ser herederos conforme a la esperanza</a:t>
            </a:r>
            <a:r>
              <a:rPr lang="es-MX" altLang="en-US" sz="2800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de la </a:t>
            </a:r>
            <a:r>
              <a:rPr lang="es-MX" altLang="en-US" sz="2800" b="1" dirty="0">
                <a:solidFill>
                  <a:srgbClr val="000000"/>
                </a:solidFill>
                <a:cs typeface="Times New Roman" panose="02020603050405020304" pitchFamily="18" charset="0"/>
              </a:rPr>
              <a:t>vida eterna.</a:t>
            </a:r>
            <a:endParaRPr lang="en-US" altLang="en-US" sz="28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3" grpId="0"/>
      <p:bldP spid="2356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blank2">
            <a:extLst>
              <a:ext uri="{FF2B5EF4-FFF2-40B4-BE49-F238E27FC236}">
                <a16:creationId xmlns:a16="http://schemas.microsoft.com/office/drawing/2014/main" id="{53CAA0EC-6930-344C-862B-D85AE47E7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47628"/>
            <a:ext cx="5511800" cy="675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79" name="Picture 3" descr="amor2">
            <a:extLst>
              <a:ext uri="{FF2B5EF4-FFF2-40B4-BE49-F238E27FC236}">
                <a16:creationId xmlns:a16="http://schemas.microsoft.com/office/drawing/2014/main" id="{9A0C97CF-AE00-D74A-97D5-3FC2FDE72A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200" y="2809878"/>
            <a:ext cx="1498600" cy="255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0" name="Picture 4" descr="bondad2">
            <a:extLst>
              <a:ext uri="{FF2B5EF4-FFF2-40B4-BE49-F238E27FC236}">
                <a16:creationId xmlns:a16="http://schemas.microsoft.com/office/drawing/2014/main" id="{91F92D5A-37C0-9E4C-83A1-583BA86FC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466" y="4967288"/>
            <a:ext cx="2879725" cy="183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1" name="Picture 5" descr="gracia2">
            <a:extLst>
              <a:ext uri="{FF2B5EF4-FFF2-40B4-BE49-F238E27FC236}">
                <a16:creationId xmlns:a16="http://schemas.microsoft.com/office/drawing/2014/main" id="{E8D2A671-1F36-714C-B70E-92072A4668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53975"/>
            <a:ext cx="2770188" cy="195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2" name="Picture 6" descr="misericordia2">
            <a:extLst>
              <a:ext uri="{FF2B5EF4-FFF2-40B4-BE49-F238E27FC236}">
                <a16:creationId xmlns:a16="http://schemas.microsoft.com/office/drawing/2014/main" id="{EEA2653E-C0C5-4A43-A21A-7A27EB9C0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728" y="53978"/>
            <a:ext cx="2257425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3" name="Picture 7" descr="vida2">
            <a:extLst>
              <a:ext uri="{FF2B5EF4-FFF2-40B4-BE49-F238E27FC236}">
                <a16:creationId xmlns:a16="http://schemas.microsoft.com/office/drawing/2014/main" id="{BDDCDE05-E357-D341-A5A5-F4099B6291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663" y="3835400"/>
            <a:ext cx="2349500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4" name="Picture 8" descr="muerte2">
            <a:extLst>
              <a:ext uri="{FF2B5EF4-FFF2-40B4-BE49-F238E27FC236}">
                <a16:creationId xmlns:a16="http://schemas.microsoft.com/office/drawing/2014/main" id="{15D2C605-37FE-B745-BE8A-9DC6D015F3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550" y="53975"/>
            <a:ext cx="2084388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5" name="Picture 9" descr="evangelio2">
            <a:extLst>
              <a:ext uri="{FF2B5EF4-FFF2-40B4-BE49-F238E27FC236}">
                <a16:creationId xmlns:a16="http://schemas.microsoft.com/office/drawing/2014/main" id="{CCCE8A19-795A-A24D-AE47-7F0E47029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3" y="1160466"/>
            <a:ext cx="2468563" cy="235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7" name="Picture 11" descr="renovacion2">
            <a:extLst>
              <a:ext uri="{FF2B5EF4-FFF2-40B4-BE49-F238E27FC236}">
                <a16:creationId xmlns:a16="http://schemas.microsoft.com/office/drawing/2014/main" id="{5E52D774-44CE-9941-BA08-F00DBC3390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28" y="2565400"/>
            <a:ext cx="258762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88" name="Text Box 12">
            <a:extLst>
              <a:ext uri="{FF2B5EF4-FFF2-40B4-BE49-F238E27FC236}">
                <a16:creationId xmlns:a16="http://schemas.microsoft.com/office/drawing/2014/main" id="{6DF3E19A-DD25-B940-8AB1-0C845D271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719" y="1349378"/>
            <a:ext cx="301799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1">
                    <a:lumMod val="50000"/>
                  </a:schemeClr>
                </a:solidFill>
              </a:rPr>
              <a:t>Mateo 5:3-6;</a:t>
            </a:r>
          </a:p>
          <a:p>
            <a:pPr algn="r"/>
            <a:r>
              <a:rPr lang="en-US" altLang="en-US" sz="2800" b="1" dirty="0">
                <a:solidFill>
                  <a:schemeClr val="accent1">
                    <a:lumMod val="50000"/>
                  </a:schemeClr>
                </a:solidFill>
              </a:rPr>
              <a:t>Santiago 4:6-10</a:t>
            </a:r>
          </a:p>
        </p:txBody>
      </p:sp>
      <p:pic>
        <p:nvPicPr>
          <p:cNvPr id="24589" name="Picture 13" descr="actitud2">
            <a:extLst>
              <a:ext uri="{FF2B5EF4-FFF2-40B4-BE49-F238E27FC236}">
                <a16:creationId xmlns:a16="http://schemas.microsoft.com/office/drawing/2014/main" id="{89E99A4A-C03A-9149-8514-75D876C45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463" y="2809878"/>
            <a:ext cx="2286000" cy="283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90" name="Text Box 14">
            <a:extLst>
              <a:ext uri="{FF2B5EF4-FFF2-40B4-BE49-F238E27FC236}">
                <a16:creationId xmlns:a16="http://schemas.microsoft.com/office/drawing/2014/main" id="{320A0F38-4D99-E44A-B96E-20D34D8E8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8827" y="1090305"/>
            <a:ext cx="8211422" cy="24776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8788" indent="-458788" algn="l">
              <a:spcBef>
                <a:spcPct val="50000"/>
              </a:spcBef>
            </a:pPr>
            <a:r>
              <a:rPr lang="es-MX" alt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Los bienaventurados: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  <a:p>
            <a:pPr marL="688975" indent="-219075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La humildad</a:t>
            </a:r>
          </a:p>
          <a:p>
            <a:pPr marL="688975" indent="-219075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La mansedumbre</a:t>
            </a:r>
          </a:p>
          <a:p>
            <a:pPr marL="688975" indent="-219075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La tristeza sobre el pecado</a:t>
            </a:r>
          </a:p>
          <a:p>
            <a:pPr marL="688975" indent="-219075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El deseo para cosas puras, etc.</a:t>
            </a:r>
            <a:endParaRPr lang="en-US" altLang="en-US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4592" name="Rectangle 16">
            <a:extLst>
              <a:ext uri="{FF2B5EF4-FFF2-40B4-BE49-F238E27FC236}">
                <a16:creationId xmlns:a16="http://schemas.microsoft.com/office/drawing/2014/main" id="{F9110BA1-8947-0F44-98CA-03B3758E3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319" y="4967288"/>
            <a:ext cx="217128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en-US" sz="2800" b="1" dirty="0">
                <a:solidFill>
                  <a:schemeClr val="accent1">
                    <a:lumMod val="50000"/>
                  </a:schemeClr>
                </a:solidFill>
              </a:rPr>
              <a:t>2 </a:t>
            </a:r>
            <a:r>
              <a:rPr lang="en-US" altLang="en-US" sz="2800" b="1" dirty="0" err="1">
                <a:solidFill>
                  <a:schemeClr val="accent1">
                    <a:lumMod val="50000"/>
                  </a:schemeClr>
                </a:solidFill>
              </a:rPr>
              <a:t>Tes</a:t>
            </a:r>
            <a:r>
              <a:rPr lang="en-US" altLang="en-US" sz="2800" b="1" dirty="0">
                <a:solidFill>
                  <a:schemeClr val="accent1">
                    <a:lumMod val="50000"/>
                  </a:schemeClr>
                </a:solidFill>
              </a:rPr>
              <a:t>. 2:10</a:t>
            </a:r>
          </a:p>
        </p:txBody>
      </p:sp>
      <p:sp>
        <p:nvSpPr>
          <p:cNvPr id="24593" name="Text Box 17">
            <a:extLst>
              <a:ext uri="{FF2B5EF4-FFF2-40B4-BE49-F238E27FC236}">
                <a16:creationId xmlns:a16="http://schemas.microsoft.com/office/drawing/2014/main" id="{3ECF4415-D908-FE4E-9F69-F8AC59E1E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5175" y="5157791"/>
            <a:ext cx="8310720" cy="955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… por cuanto no recibieron </a:t>
            </a:r>
            <a:b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es-MX" alt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el amor</a:t>
            </a:r>
            <a:r>
              <a:rPr lang="es-MX" alt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s-MX" alt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de la verdad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para ser </a:t>
            </a:r>
            <a:r>
              <a:rPr lang="es-MX" altLang="en-US" sz="2800" b="1" dirty="0">
                <a:solidFill>
                  <a:srgbClr val="000000"/>
                </a:solidFill>
                <a:cs typeface="Times New Roman" panose="02020603050405020304" pitchFamily="18" charset="0"/>
              </a:rPr>
              <a:t>salvos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en-US" altLang="en-US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8" grpId="0"/>
      <p:bldP spid="24590" grpId="0" animBg="1"/>
      <p:bldP spid="24592" grpId="0"/>
      <p:bldP spid="2459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blank2">
            <a:extLst>
              <a:ext uri="{FF2B5EF4-FFF2-40B4-BE49-F238E27FC236}">
                <a16:creationId xmlns:a16="http://schemas.microsoft.com/office/drawing/2014/main" id="{71A2A235-06E7-994B-80C6-4902760072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47628"/>
            <a:ext cx="5511800" cy="675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3" name="Picture 3" descr="amor2">
            <a:extLst>
              <a:ext uri="{FF2B5EF4-FFF2-40B4-BE49-F238E27FC236}">
                <a16:creationId xmlns:a16="http://schemas.microsoft.com/office/drawing/2014/main" id="{A007B233-6E1F-6F41-A2CA-74F93A8631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200" y="2809878"/>
            <a:ext cx="1498600" cy="255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4" name="Picture 4" descr="bondad2">
            <a:extLst>
              <a:ext uri="{FF2B5EF4-FFF2-40B4-BE49-F238E27FC236}">
                <a16:creationId xmlns:a16="http://schemas.microsoft.com/office/drawing/2014/main" id="{5C06EC23-6A70-584F-9B3B-AA7CFEF4A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466" y="4967288"/>
            <a:ext cx="2879725" cy="183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5" name="Picture 5" descr="gracia2">
            <a:extLst>
              <a:ext uri="{FF2B5EF4-FFF2-40B4-BE49-F238E27FC236}">
                <a16:creationId xmlns:a16="http://schemas.microsoft.com/office/drawing/2014/main" id="{F2CEB0DF-098D-5143-B76F-8BA7FE03E0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53975"/>
            <a:ext cx="2770188" cy="195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6" name="Picture 6" descr="misericordia2">
            <a:extLst>
              <a:ext uri="{FF2B5EF4-FFF2-40B4-BE49-F238E27FC236}">
                <a16:creationId xmlns:a16="http://schemas.microsoft.com/office/drawing/2014/main" id="{CC8ABE43-8267-1B49-ACFB-76630E0E8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728" y="53978"/>
            <a:ext cx="2257425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7" name="Picture 7" descr="vida2">
            <a:extLst>
              <a:ext uri="{FF2B5EF4-FFF2-40B4-BE49-F238E27FC236}">
                <a16:creationId xmlns:a16="http://schemas.microsoft.com/office/drawing/2014/main" id="{05BB3906-0132-2848-A893-8AFE31D260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663" y="3835400"/>
            <a:ext cx="2349500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8" name="Picture 8" descr="muerte2">
            <a:extLst>
              <a:ext uri="{FF2B5EF4-FFF2-40B4-BE49-F238E27FC236}">
                <a16:creationId xmlns:a16="http://schemas.microsoft.com/office/drawing/2014/main" id="{72174B76-2CB3-1B41-AF2B-BF12354F3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550" y="53975"/>
            <a:ext cx="2084388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9" name="Picture 9" descr="evangelio2">
            <a:extLst>
              <a:ext uri="{FF2B5EF4-FFF2-40B4-BE49-F238E27FC236}">
                <a16:creationId xmlns:a16="http://schemas.microsoft.com/office/drawing/2014/main" id="{6C469C2A-F2D5-C341-95C1-9E16D7F89E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3" y="1160466"/>
            <a:ext cx="2468563" cy="235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0" name="Picture 10" descr="renovacion2">
            <a:extLst>
              <a:ext uri="{FF2B5EF4-FFF2-40B4-BE49-F238E27FC236}">
                <a16:creationId xmlns:a16="http://schemas.microsoft.com/office/drawing/2014/main" id="{071E262E-E81A-3E47-B233-1D0274553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28" y="2565400"/>
            <a:ext cx="258762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2" name="Picture 12" descr="actitud2">
            <a:extLst>
              <a:ext uri="{FF2B5EF4-FFF2-40B4-BE49-F238E27FC236}">
                <a16:creationId xmlns:a16="http://schemas.microsoft.com/office/drawing/2014/main" id="{11B0DF18-9AD8-C54D-8A4B-E6CED2109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463" y="2809878"/>
            <a:ext cx="2286000" cy="283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3" name="Picture 13" descr="fe2">
            <a:extLst>
              <a:ext uri="{FF2B5EF4-FFF2-40B4-BE49-F238E27FC236}">
                <a16:creationId xmlns:a16="http://schemas.microsoft.com/office/drawing/2014/main" id="{CB23BE9C-C0F2-774C-BEBA-D47AECD62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78" y="1247778"/>
            <a:ext cx="3463925" cy="192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14" name="Text Box 14">
            <a:extLst>
              <a:ext uri="{FF2B5EF4-FFF2-40B4-BE49-F238E27FC236}">
                <a16:creationId xmlns:a16="http://schemas.microsoft.com/office/drawing/2014/main" id="{BD0D64EE-9ACA-A74A-B637-0A5E88190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6650" y="1766888"/>
            <a:ext cx="1981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MX" altLang="en-US" sz="2800" b="1" dirty="0">
                <a:solidFill>
                  <a:schemeClr val="accent1">
                    <a:lumMod val="50000"/>
                  </a:schemeClr>
                </a:solidFill>
              </a:rPr>
              <a:t>Hebreos</a:t>
            </a:r>
            <a:r>
              <a:rPr lang="en-US" altLang="en-US" sz="2800" b="1" dirty="0">
                <a:solidFill>
                  <a:schemeClr val="accent1">
                    <a:lumMod val="50000"/>
                  </a:schemeClr>
                </a:solidFill>
              </a:rPr>
              <a:t> 11:1-6</a:t>
            </a:r>
          </a:p>
        </p:txBody>
      </p:sp>
      <p:sp>
        <p:nvSpPr>
          <p:cNvPr id="25616" name="Rectangle 16">
            <a:extLst>
              <a:ext uri="{FF2B5EF4-FFF2-40B4-BE49-F238E27FC236}">
                <a16:creationId xmlns:a16="http://schemas.microsoft.com/office/drawing/2014/main" id="{D53EF991-AAB1-6E40-8A64-D8DA97CFC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3803" y="3168650"/>
            <a:ext cx="19335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MX" altLang="en-US" sz="2800" b="1" dirty="0">
                <a:solidFill>
                  <a:schemeClr val="accent1">
                    <a:lumMod val="50000"/>
                  </a:schemeClr>
                </a:solidFill>
              </a:rPr>
              <a:t>Hechos</a:t>
            </a:r>
            <a:r>
              <a:rPr lang="en-US" altLang="en-US" sz="2800" b="1" dirty="0">
                <a:solidFill>
                  <a:schemeClr val="accent1">
                    <a:lumMod val="50000"/>
                  </a:schemeClr>
                </a:solidFill>
              </a:rPr>
              <a:t> 8:37</a:t>
            </a:r>
          </a:p>
        </p:txBody>
      </p:sp>
      <p:sp>
        <p:nvSpPr>
          <p:cNvPr id="25617" name="Text Box 17">
            <a:extLst>
              <a:ext uri="{FF2B5EF4-FFF2-40B4-BE49-F238E27FC236}">
                <a16:creationId xmlns:a16="http://schemas.microsoft.com/office/drawing/2014/main" id="{E04DD521-EC7E-144F-A58A-50F2B43F1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0945" y="2600474"/>
            <a:ext cx="7007316" cy="18158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CR" altLang="en-US" sz="2800" baseline="30000" dirty="0">
                <a:cs typeface="Times New Roman" panose="02020603050405020304" pitchFamily="18" charset="0"/>
              </a:rPr>
              <a:t>(6)</a:t>
            </a:r>
            <a:r>
              <a:rPr lang="es-CR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Sin </a:t>
            </a:r>
            <a:r>
              <a:rPr lang="es-CR" alt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fe</a:t>
            </a:r>
            <a:r>
              <a:rPr lang="es-CR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es imposible agradar a Dios; porque es necesario que el que se acerca a Dios </a:t>
            </a:r>
            <a:r>
              <a:rPr lang="es-CR" alt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crea</a:t>
            </a:r>
            <a:r>
              <a:rPr lang="es-CR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que </a:t>
            </a:r>
            <a:r>
              <a:rPr lang="es-CR" altLang="en-US" sz="2800" u="sng" dirty="0">
                <a:solidFill>
                  <a:srgbClr val="000000"/>
                </a:solidFill>
                <a:cs typeface="Times New Roman" panose="02020603050405020304" pitchFamily="18" charset="0"/>
              </a:rPr>
              <a:t>le hay</a:t>
            </a:r>
            <a:r>
              <a:rPr lang="es-CR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, y que </a:t>
            </a:r>
            <a:br>
              <a:rPr lang="es-CR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es-CR" altLang="en-US" sz="2800" u="sng" dirty="0">
                <a:solidFill>
                  <a:srgbClr val="000000"/>
                </a:solidFill>
                <a:cs typeface="Times New Roman" panose="02020603050405020304" pitchFamily="18" charset="0"/>
              </a:rPr>
              <a:t>es </a:t>
            </a:r>
            <a:r>
              <a:rPr lang="es-CR" altLang="en-US" sz="2800" b="1" u="sng" dirty="0">
                <a:solidFill>
                  <a:srgbClr val="000000"/>
                </a:solidFill>
                <a:cs typeface="Times New Roman" panose="02020603050405020304" pitchFamily="18" charset="0"/>
              </a:rPr>
              <a:t>galardonador</a:t>
            </a:r>
            <a:r>
              <a:rPr lang="es-CR" altLang="en-US" sz="2800" u="sng" dirty="0">
                <a:solidFill>
                  <a:srgbClr val="000000"/>
                </a:solidFill>
                <a:cs typeface="Times New Roman" panose="02020603050405020304" pitchFamily="18" charset="0"/>
              </a:rPr>
              <a:t> de los que le buscan</a:t>
            </a:r>
            <a:r>
              <a:rPr lang="es-CR" altLang="en-US" sz="2800" b="1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en-US" altLang="en-US" sz="28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5618" name="Text Box 18">
            <a:extLst>
              <a:ext uri="{FF2B5EF4-FFF2-40B4-BE49-F238E27FC236}">
                <a16:creationId xmlns:a16="http://schemas.microsoft.com/office/drawing/2014/main" id="{22540126-D730-304A-9612-5D4016D4F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543" y="4471986"/>
            <a:ext cx="7731718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MX" altLang="en-US" sz="2800" baseline="30000" dirty="0">
                <a:cs typeface="Times New Roman" panose="02020603050405020304" pitchFamily="18" charset="0"/>
              </a:rPr>
              <a:t>(37)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Sí </a:t>
            </a:r>
            <a:r>
              <a:rPr lang="es-MX" alt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crees de todo corazón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, bien puedes [ser bautizado]. Y respondiendo, dijo [el etíope]: </a:t>
            </a:r>
            <a:r>
              <a:rPr lang="es-MX" alt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Creo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que</a:t>
            </a:r>
            <a:r>
              <a:rPr lang="es-MX" altLang="en-US" sz="2800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s-MX" altLang="en-US" sz="2800" u="sng" dirty="0">
                <a:solidFill>
                  <a:srgbClr val="000000"/>
                </a:solidFill>
                <a:cs typeface="Times New Roman" panose="02020603050405020304" pitchFamily="18" charset="0"/>
              </a:rPr>
              <a:t>Jesucristo es el Hijo de Dios</a:t>
            </a:r>
            <a:r>
              <a:rPr lang="es-MX" altLang="en-US" sz="2800" b="1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en-US" altLang="en-US" sz="28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4" grpId="0" build="p"/>
      <p:bldP spid="25616" grpId="0"/>
      <p:bldP spid="25617" grpId="0" animBg="1"/>
      <p:bldP spid="256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blank2">
            <a:extLst>
              <a:ext uri="{FF2B5EF4-FFF2-40B4-BE49-F238E27FC236}">
                <a16:creationId xmlns:a16="http://schemas.microsoft.com/office/drawing/2014/main" id="{5A1CE73C-D383-6B40-A12A-C58C339D79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47628"/>
            <a:ext cx="5511800" cy="675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7" name="Picture 3" descr="amor2">
            <a:extLst>
              <a:ext uri="{FF2B5EF4-FFF2-40B4-BE49-F238E27FC236}">
                <a16:creationId xmlns:a16="http://schemas.microsoft.com/office/drawing/2014/main" id="{35C8861B-0960-F642-A58C-5F3445FAAD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200" y="2809878"/>
            <a:ext cx="1498600" cy="255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bondad2">
            <a:extLst>
              <a:ext uri="{FF2B5EF4-FFF2-40B4-BE49-F238E27FC236}">
                <a16:creationId xmlns:a16="http://schemas.microsoft.com/office/drawing/2014/main" id="{24294F1E-2094-6143-8913-1A5604C23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466" y="4967288"/>
            <a:ext cx="2879725" cy="183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9" name="Picture 5" descr="gracia2">
            <a:extLst>
              <a:ext uri="{FF2B5EF4-FFF2-40B4-BE49-F238E27FC236}">
                <a16:creationId xmlns:a16="http://schemas.microsoft.com/office/drawing/2014/main" id="{854BA6B7-157C-B042-A54D-F28358D55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53975"/>
            <a:ext cx="2770188" cy="195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0" name="Picture 6" descr="misericordia2">
            <a:extLst>
              <a:ext uri="{FF2B5EF4-FFF2-40B4-BE49-F238E27FC236}">
                <a16:creationId xmlns:a16="http://schemas.microsoft.com/office/drawing/2014/main" id="{61717F60-6393-5445-B5E7-14FE1E869C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728" y="53978"/>
            <a:ext cx="2257425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1" name="Picture 7" descr="vida2">
            <a:extLst>
              <a:ext uri="{FF2B5EF4-FFF2-40B4-BE49-F238E27FC236}">
                <a16:creationId xmlns:a16="http://schemas.microsoft.com/office/drawing/2014/main" id="{1069130F-A4CA-284F-9375-3382C9D10F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663" y="3835400"/>
            <a:ext cx="2349500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2" name="Picture 8" descr="muerte2">
            <a:extLst>
              <a:ext uri="{FF2B5EF4-FFF2-40B4-BE49-F238E27FC236}">
                <a16:creationId xmlns:a16="http://schemas.microsoft.com/office/drawing/2014/main" id="{6DB71898-D134-224B-AFA8-BCAA81E251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550" y="53975"/>
            <a:ext cx="2084388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3" name="Picture 9" descr="evangelio2">
            <a:extLst>
              <a:ext uri="{FF2B5EF4-FFF2-40B4-BE49-F238E27FC236}">
                <a16:creationId xmlns:a16="http://schemas.microsoft.com/office/drawing/2014/main" id="{375048CD-B869-6946-9372-2D300EB73F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3" y="1160466"/>
            <a:ext cx="2468563" cy="235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4" name="Picture 10" descr="renovacion2">
            <a:extLst>
              <a:ext uri="{FF2B5EF4-FFF2-40B4-BE49-F238E27FC236}">
                <a16:creationId xmlns:a16="http://schemas.microsoft.com/office/drawing/2014/main" id="{FF17971C-515E-EB41-95FE-606251334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28" y="2565400"/>
            <a:ext cx="258762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5" name="Picture 11" descr="actitud2">
            <a:extLst>
              <a:ext uri="{FF2B5EF4-FFF2-40B4-BE49-F238E27FC236}">
                <a16:creationId xmlns:a16="http://schemas.microsoft.com/office/drawing/2014/main" id="{6A8164BD-93BF-7543-8A21-99F1BAD15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463" y="2809878"/>
            <a:ext cx="2286000" cy="283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6" name="Picture 12" descr="fe2">
            <a:extLst>
              <a:ext uri="{FF2B5EF4-FFF2-40B4-BE49-F238E27FC236}">
                <a16:creationId xmlns:a16="http://schemas.microsoft.com/office/drawing/2014/main" id="{502C4277-6F1B-1246-ABDE-E8932DD083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78" y="1247778"/>
            <a:ext cx="3463925" cy="192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8" name="Text Box 14">
            <a:extLst>
              <a:ext uri="{FF2B5EF4-FFF2-40B4-BE49-F238E27FC236}">
                <a16:creationId xmlns:a16="http://schemas.microsoft.com/office/drawing/2014/main" id="{303E4F68-FEC4-874F-8F31-D9193E0DC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78875" y="4876800"/>
            <a:ext cx="1981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1">
                    <a:lumMod val="50000"/>
                  </a:schemeClr>
                </a:solidFill>
              </a:rPr>
              <a:t>Marcos 16:16</a:t>
            </a:r>
          </a:p>
        </p:txBody>
      </p:sp>
      <p:pic>
        <p:nvPicPr>
          <p:cNvPr id="26639" name="Picture 15" descr="obediencia2">
            <a:extLst>
              <a:ext uri="{FF2B5EF4-FFF2-40B4-BE49-F238E27FC236}">
                <a16:creationId xmlns:a16="http://schemas.microsoft.com/office/drawing/2014/main" id="{0A85F1B9-740A-CF49-A1F1-041F8A354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913" y="4981578"/>
            <a:ext cx="3281362" cy="1820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40" name="Text Box 16">
            <a:extLst>
              <a:ext uri="{FF2B5EF4-FFF2-40B4-BE49-F238E27FC236}">
                <a16:creationId xmlns:a16="http://schemas.microsoft.com/office/drawing/2014/main" id="{AFCA7B0A-65FA-7545-95EA-A166CCA30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950" y="252693"/>
            <a:ext cx="8051342" cy="2031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CR" alt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El arrepentimiento</a:t>
            </a:r>
            <a:r>
              <a:rPr lang="es-CR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br>
              <a:rPr lang="es-CR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es-CR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(o sea, cambio de mente en cuanto al pecado):</a:t>
            </a:r>
          </a:p>
          <a:p>
            <a:pPr algn="l">
              <a:spcBef>
                <a:spcPct val="50000"/>
              </a:spcBef>
            </a:pPr>
            <a:r>
              <a:rPr lang="es-CR" altLang="en-US" sz="2800" u="sng" dirty="0">
                <a:solidFill>
                  <a:srgbClr val="000000"/>
                </a:solidFill>
                <a:cs typeface="Times New Roman" panose="02020603050405020304" pitchFamily="18" charset="0"/>
              </a:rPr>
              <a:t>Dios</a:t>
            </a:r>
            <a:r>
              <a:rPr lang="es-CR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… </a:t>
            </a:r>
            <a:r>
              <a:rPr lang="es-CR" altLang="en-US" sz="2800" u="sng" dirty="0">
                <a:solidFill>
                  <a:srgbClr val="000000"/>
                </a:solidFill>
                <a:cs typeface="Times New Roman" panose="02020603050405020304" pitchFamily="18" charset="0"/>
              </a:rPr>
              <a:t>ahora</a:t>
            </a:r>
            <a:r>
              <a:rPr lang="es-CR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s-CR" altLang="en-US" sz="2800" u="sng" dirty="0">
                <a:solidFill>
                  <a:srgbClr val="000000"/>
                </a:solidFill>
                <a:cs typeface="Times New Roman" panose="02020603050405020304" pitchFamily="18" charset="0"/>
              </a:rPr>
              <a:t>manda</a:t>
            </a:r>
            <a:r>
              <a:rPr lang="es-CR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a todos los hombres en todo lugar, que </a:t>
            </a:r>
            <a:r>
              <a:rPr lang="es-CR" alt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se arrepientan</a:t>
            </a:r>
            <a:r>
              <a:rPr lang="es-CR" altLang="en-US" sz="2800" b="1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en-US" altLang="en-US" sz="28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6641" name="Text Box 17">
            <a:extLst>
              <a:ext uri="{FF2B5EF4-FFF2-40B4-BE49-F238E27FC236}">
                <a16:creationId xmlns:a16="http://schemas.microsoft.com/office/drawing/2014/main" id="{8A37A005-2F62-3A4A-AC05-73A3DADCB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565" y="2503865"/>
            <a:ext cx="8041905" cy="2893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MX" alt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La confesión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de su fe: </a:t>
            </a:r>
          </a:p>
          <a:p>
            <a:pPr algn="l">
              <a:spcBef>
                <a:spcPct val="50000"/>
              </a:spcBef>
            </a:pPr>
            <a:r>
              <a:rPr lang="es-MX" altLang="en-US" sz="2800">
                <a:solidFill>
                  <a:srgbClr val="000000"/>
                </a:solidFill>
                <a:cs typeface="Times New Roman" panose="02020603050405020304" pitchFamily="18" charset="0"/>
              </a:rPr>
              <a:t>Si </a:t>
            </a:r>
            <a:r>
              <a:rPr lang="es-MX" alt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confesares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con tu </a:t>
            </a:r>
            <a:r>
              <a:rPr lang="es-MX" altLang="en-US" sz="2800" u="sng" dirty="0">
                <a:solidFill>
                  <a:srgbClr val="000000"/>
                </a:solidFill>
                <a:cs typeface="Times New Roman" panose="02020603050405020304" pitchFamily="18" charset="0"/>
              </a:rPr>
              <a:t>boca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que Jesús es el Señor, y </a:t>
            </a:r>
            <a:r>
              <a:rPr lang="es-MX" alt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creyeres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en tu </a:t>
            </a:r>
            <a:r>
              <a:rPr lang="es-MX" altLang="en-US" sz="2800" u="sng" dirty="0">
                <a:solidFill>
                  <a:srgbClr val="000000"/>
                </a:solidFill>
                <a:cs typeface="Times New Roman" panose="02020603050405020304" pitchFamily="18" charset="0"/>
              </a:rPr>
              <a:t>corazón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que Dios le levantó de los muertos, serás </a:t>
            </a:r>
            <a:r>
              <a:rPr lang="es-MX" altLang="en-US" sz="2800" b="1" dirty="0">
                <a:solidFill>
                  <a:srgbClr val="000000"/>
                </a:solidFill>
                <a:cs typeface="Times New Roman" panose="02020603050405020304" pitchFamily="18" charset="0"/>
              </a:rPr>
              <a:t>salvo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. Porque con el </a:t>
            </a:r>
            <a:r>
              <a:rPr lang="es-MX" altLang="en-US" sz="2800" u="sng" dirty="0">
                <a:solidFill>
                  <a:srgbClr val="000000"/>
                </a:solidFill>
                <a:cs typeface="Times New Roman" panose="02020603050405020304" pitchFamily="18" charset="0"/>
              </a:rPr>
              <a:t>corazón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s-MX" alt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se cree 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para </a:t>
            </a:r>
            <a:r>
              <a:rPr lang="es-MX" altLang="en-US" sz="2800" b="1" dirty="0">
                <a:solidFill>
                  <a:srgbClr val="000000"/>
                </a:solidFill>
                <a:cs typeface="Times New Roman" panose="02020603050405020304" pitchFamily="18" charset="0"/>
              </a:rPr>
              <a:t>justicia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, pero con la </a:t>
            </a:r>
            <a:r>
              <a:rPr lang="es-MX" altLang="en-US" sz="2800" u="sng" dirty="0">
                <a:solidFill>
                  <a:srgbClr val="000000"/>
                </a:solidFill>
                <a:cs typeface="Times New Roman" panose="02020603050405020304" pitchFamily="18" charset="0"/>
              </a:rPr>
              <a:t>boca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s-MX" alt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se confiesa 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para </a:t>
            </a:r>
            <a:r>
              <a:rPr lang="es-MX" altLang="en-US" sz="2800" b="1" dirty="0">
                <a:solidFill>
                  <a:srgbClr val="000000"/>
                </a:solidFill>
                <a:cs typeface="Times New Roman" panose="02020603050405020304" pitchFamily="18" charset="0"/>
              </a:rPr>
              <a:t>salvación</a:t>
            </a:r>
            <a:r>
              <a:rPr lang="es-MX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6642" name="Text Box 18">
            <a:extLst>
              <a:ext uri="{FF2B5EF4-FFF2-40B4-BE49-F238E27FC236}">
                <a16:creationId xmlns:a16="http://schemas.microsoft.com/office/drawing/2014/main" id="{C726F255-E391-DB47-8FCD-028806716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72525" y="1392238"/>
            <a:ext cx="1981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MX" altLang="en-US" sz="2800" b="1" dirty="0">
                <a:solidFill>
                  <a:schemeClr val="accent1">
                    <a:lumMod val="50000"/>
                  </a:schemeClr>
                </a:solidFill>
              </a:rPr>
              <a:t>Hechos</a:t>
            </a:r>
            <a:r>
              <a:rPr lang="en-US" altLang="en-US" sz="2800" b="1" dirty="0">
                <a:solidFill>
                  <a:schemeClr val="accent1">
                    <a:lumMod val="50000"/>
                  </a:schemeClr>
                </a:solidFill>
              </a:rPr>
              <a:t> 17:30</a:t>
            </a:r>
          </a:p>
        </p:txBody>
      </p:sp>
      <p:sp>
        <p:nvSpPr>
          <p:cNvPr id="26643" name="Text Box 19">
            <a:extLst>
              <a:ext uri="{FF2B5EF4-FFF2-40B4-BE49-F238E27FC236}">
                <a16:creationId xmlns:a16="http://schemas.microsoft.com/office/drawing/2014/main" id="{2C449153-2670-CB40-9D65-69411C6A59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4750" y="3590925"/>
            <a:ext cx="1981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MX" altLang="en-US" sz="2800" b="1" dirty="0">
                <a:solidFill>
                  <a:schemeClr val="accent1">
                    <a:lumMod val="50000"/>
                  </a:schemeClr>
                </a:solidFill>
              </a:rPr>
              <a:t>Romanos</a:t>
            </a:r>
            <a:r>
              <a:rPr lang="en-US" altLang="en-US" sz="2800" b="1" dirty="0">
                <a:solidFill>
                  <a:schemeClr val="accent1">
                    <a:lumMod val="50000"/>
                  </a:schemeClr>
                </a:solidFill>
              </a:rPr>
              <a:t> 10:9-10</a:t>
            </a:r>
          </a:p>
        </p:txBody>
      </p:sp>
      <p:sp>
        <p:nvSpPr>
          <p:cNvPr id="26644" name="Text Box 20">
            <a:extLst>
              <a:ext uri="{FF2B5EF4-FFF2-40B4-BE49-F238E27FC236}">
                <a16:creationId xmlns:a16="http://schemas.microsoft.com/office/drawing/2014/main" id="{6E3D93E2-264F-CF4A-BA5E-2564653A0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894" y="5642442"/>
            <a:ext cx="6330950" cy="95410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CR" altLang="en-US" sz="2800" baseline="30000" dirty="0">
                <a:cs typeface="Times New Roman" panose="02020603050405020304" pitchFamily="18" charset="0"/>
              </a:rPr>
              <a:t>(16)</a:t>
            </a:r>
            <a:r>
              <a:rPr lang="es-CR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El que </a:t>
            </a:r>
            <a:r>
              <a:rPr lang="es-CR" alt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creyere</a:t>
            </a:r>
            <a:r>
              <a:rPr lang="es-CR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y </a:t>
            </a:r>
            <a:r>
              <a:rPr lang="es-CR" alt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fuere bautizado</a:t>
            </a:r>
            <a:r>
              <a:rPr lang="es-CR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br>
              <a:rPr lang="es-CR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es-CR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será </a:t>
            </a:r>
            <a:r>
              <a:rPr lang="es-CR" altLang="en-US" sz="2800" b="1" dirty="0">
                <a:solidFill>
                  <a:srgbClr val="000000"/>
                </a:solidFill>
                <a:cs typeface="Times New Roman" panose="02020603050405020304" pitchFamily="18" charset="0"/>
              </a:rPr>
              <a:t>salvo</a:t>
            </a:r>
            <a:r>
              <a:rPr lang="es-CR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…</a:t>
            </a:r>
            <a:endParaRPr lang="en-US" altLang="en-US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8" grpId="0" build="p"/>
      <p:bldP spid="26640" grpId="0" animBg="1"/>
      <p:bldP spid="26641" grpId="0" animBg="1"/>
      <p:bldP spid="26642" grpId="0" build="p"/>
      <p:bldP spid="26643" grpId="0" build="p"/>
      <p:bldP spid="2664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8" name="Text Box 20">
            <a:extLst>
              <a:ext uri="{FF2B5EF4-FFF2-40B4-BE49-F238E27FC236}">
                <a16:creationId xmlns:a16="http://schemas.microsoft.com/office/drawing/2014/main" id="{C7540889-D5B6-0A42-B46C-A87B78421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74320" rIns="0" anchor="ctr"/>
          <a:lstStyle/>
          <a:p>
            <a:pPr marL="1379538" indent="-460375" algn="l">
              <a:spcBef>
                <a:spcPct val="50000"/>
              </a:spcBef>
            </a:pPr>
            <a:endParaRPr lang="es-MX" altLang="en-US" sz="6000" b="1" dirty="0">
              <a:solidFill>
                <a:schemeClr val="bg1"/>
              </a:solidFill>
            </a:endParaRPr>
          </a:p>
        </p:txBody>
      </p:sp>
      <p:grpSp>
        <p:nvGrpSpPr>
          <p:cNvPr id="58389" name="Group 21">
            <a:extLst>
              <a:ext uri="{FF2B5EF4-FFF2-40B4-BE49-F238E27FC236}">
                <a16:creationId xmlns:a16="http://schemas.microsoft.com/office/drawing/2014/main" id="{3EF85636-5C88-7F44-A75B-4A3BBE83185E}"/>
              </a:ext>
            </a:extLst>
          </p:cNvPr>
          <p:cNvGrpSpPr>
            <a:grpSpLocks/>
          </p:cNvGrpSpPr>
          <p:nvPr/>
        </p:nvGrpSpPr>
        <p:grpSpPr bwMode="auto">
          <a:xfrm>
            <a:off x="3181350" y="47628"/>
            <a:ext cx="5511800" cy="6754813"/>
            <a:chOff x="1044" y="30"/>
            <a:chExt cx="3472" cy="4255"/>
          </a:xfrm>
        </p:grpSpPr>
        <p:pic>
          <p:nvPicPr>
            <p:cNvPr id="58370" name="Picture 2" descr="blank2">
              <a:extLst>
                <a:ext uri="{FF2B5EF4-FFF2-40B4-BE49-F238E27FC236}">
                  <a16:creationId xmlns:a16="http://schemas.microsoft.com/office/drawing/2014/main" id="{5D52550C-B87E-2D48-8FDE-8033223B52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4" y="30"/>
              <a:ext cx="3472" cy="4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71" name="Picture 3" descr="amor2">
              <a:extLst>
                <a:ext uri="{FF2B5EF4-FFF2-40B4-BE49-F238E27FC236}">
                  <a16:creationId xmlns:a16="http://schemas.microsoft.com/office/drawing/2014/main" id="{61C85EB4-85DB-A048-BC72-A691326587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8" y="1770"/>
              <a:ext cx="944" cy="16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72" name="Picture 4" descr="bondad2">
              <a:extLst>
                <a:ext uri="{FF2B5EF4-FFF2-40B4-BE49-F238E27FC236}">
                  <a16:creationId xmlns:a16="http://schemas.microsoft.com/office/drawing/2014/main" id="{5659E941-4AA8-1449-8423-730A4F33C0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" y="3129"/>
              <a:ext cx="1814" cy="11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73" name="Picture 5" descr="gracia2">
              <a:extLst>
                <a:ext uri="{FF2B5EF4-FFF2-40B4-BE49-F238E27FC236}">
                  <a16:creationId xmlns:a16="http://schemas.microsoft.com/office/drawing/2014/main" id="{1BD0B57C-6531-E344-BD01-333F4B70BE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4" y="34"/>
              <a:ext cx="1745" cy="12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74" name="Picture 6" descr="misericordia2">
              <a:extLst>
                <a:ext uri="{FF2B5EF4-FFF2-40B4-BE49-F238E27FC236}">
                  <a16:creationId xmlns:a16="http://schemas.microsoft.com/office/drawing/2014/main" id="{1839E4FE-29DA-644C-BA4A-8F5EC456C1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4" y="34"/>
              <a:ext cx="1422" cy="1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75" name="Picture 7" descr="vida2">
              <a:extLst>
                <a:ext uri="{FF2B5EF4-FFF2-40B4-BE49-F238E27FC236}">
                  <a16:creationId xmlns:a16="http://schemas.microsoft.com/office/drawing/2014/main" id="{331BF3EF-7221-5248-B05C-93CB6EE67D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9" y="2416"/>
              <a:ext cx="1480" cy="12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76" name="Picture 8" descr="muerte2">
              <a:extLst>
                <a:ext uri="{FF2B5EF4-FFF2-40B4-BE49-F238E27FC236}">
                  <a16:creationId xmlns:a16="http://schemas.microsoft.com/office/drawing/2014/main" id="{CD4478E7-481B-C84B-93D2-8E8A83D9B8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2" y="34"/>
              <a:ext cx="1313" cy="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77" name="Picture 9" descr="evangelio2">
              <a:extLst>
                <a:ext uri="{FF2B5EF4-FFF2-40B4-BE49-F238E27FC236}">
                  <a16:creationId xmlns:a16="http://schemas.microsoft.com/office/drawing/2014/main" id="{602A2679-FFC3-AB4F-9144-E8D534E5F63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4" y="731"/>
              <a:ext cx="1555" cy="1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78" name="Picture 10" descr="renovacion2">
              <a:extLst>
                <a:ext uri="{FF2B5EF4-FFF2-40B4-BE49-F238E27FC236}">
                  <a16:creationId xmlns:a16="http://schemas.microsoft.com/office/drawing/2014/main" id="{968F1853-1732-4942-BB91-3EEC1775B9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8" y="1616"/>
              <a:ext cx="1630" cy="11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79" name="Picture 11" descr="actitud2">
              <a:extLst>
                <a:ext uri="{FF2B5EF4-FFF2-40B4-BE49-F238E27FC236}">
                  <a16:creationId xmlns:a16="http://schemas.microsoft.com/office/drawing/2014/main" id="{3CAB3343-D858-9444-BAB5-CDC44C0D2B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" y="1770"/>
              <a:ext cx="1440" cy="17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80" name="Picture 12" descr="fe2">
              <a:extLst>
                <a:ext uri="{FF2B5EF4-FFF2-40B4-BE49-F238E27FC236}">
                  <a16:creationId xmlns:a16="http://schemas.microsoft.com/office/drawing/2014/main" id="{35D856C1-1132-3A4A-B2F8-0419C3E683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0" y="786"/>
              <a:ext cx="2182" cy="12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82" name="Picture 14" descr="obediencia2">
              <a:extLst>
                <a:ext uri="{FF2B5EF4-FFF2-40B4-BE49-F238E27FC236}">
                  <a16:creationId xmlns:a16="http://schemas.microsoft.com/office/drawing/2014/main" id="{DFEE8750-9E48-8243-B16C-A0D3E07DC4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9" y="3138"/>
              <a:ext cx="2067" cy="11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Text Box 20">
            <a:extLst>
              <a:ext uri="{FF2B5EF4-FFF2-40B4-BE49-F238E27FC236}">
                <a16:creationId xmlns:a16="http://schemas.microsoft.com/office/drawing/2014/main" id="{603AB925-682B-E945-AB58-661025169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7115" y="393434"/>
            <a:ext cx="6396838" cy="18158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7030A0"/>
                </a:solidFill>
              </a:rPr>
              <a:t>Hechos</a:t>
            </a:r>
            <a:r>
              <a:rPr lang="en-US" altLang="en-US" sz="2800" b="1" dirty="0">
                <a:solidFill>
                  <a:srgbClr val="7030A0"/>
                </a:solidFill>
              </a:rPr>
              <a:t> 4:12 </a:t>
            </a:r>
            <a:r>
              <a:rPr lang="en-US" altLang="en-US" sz="2800" b="1" dirty="0" err="1"/>
              <a:t>En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ning</a:t>
            </a:r>
            <a:r>
              <a:rPr lang="es-MX" altLang="en-US" sz="2800" b="1" dirty="0"/>
              <a:t>ún otro </a:t>
            </a:r>
            <a:br>
              <a:rPr lang="es-MX" altLang="en-US" sz="2800" b="1" dirty="0"/>
            </a:br>
            <a:r>
              <a:rPr lang="es-MX" altLang="en-US" sz="2800" b="1" dirty="0"/>
              <a:t>hay salvación</a:t>
            </a:r>
            <a:r>
              <a:rPr lang="es-MX" altLang="en-US" sz="2800" dirty="0"/>
              <a:t>; porque </a:t>
            </a:r>
            <a:r>
              <a:rPr lang="es-MX" altLang="en-US" sz="2800" b="1" dirty="0"/>
              <a:t>no hay otro nombre </a:t>
            </a:r>
            <a:r>
              <a:rPr lang="es-MX" altLang="en-US" sz="2800" dirty="0"/>
              <a:t>bajo el cielo, dado a los hombres, en que podamos ser </a:t>
            </a:r>
            <a:r>
              <a:rPr lang="es-MX" altLang="en-US" sz="2800" b="1" dirty="0"/>
              <a:t>salvos</a:t>
            </a:r>
            <a:r>
              <a:rPr lang="es-MX" altLang="en-US" sz="2800" dirty="0"/>
              <a:t>.</a:t>
            </a:r>
          </a:p>
        </p:txBody>
      </p:sp>
      <p:sp>
        <p:nvSpPr>
          <p:cNvPr id="18" name="Text Box 20">
            <a:extLst>
              <a:ext uri="{FF2B5EF4-FFF2-40B4-BE49-F238E27FC236}">
                <a16:creationId xmlns:a16="http://schemas.microsoft.com/office/drawing/2014/main" id="{DBD63CA7-3572-3E42-8F24-9D8602C9F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060" y="2672239"/>
            <a:ext cx="10744720" cy="375487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800" b="1" dirty="0">
                <a:solidFill>
                  <a:srgbClr val="7030A0"/>
                </a:solidFill>
              </a:rPr>
              <a:t>¿El </a:t>
            </a:r>
            <a:r>
              <a:rPr lang="en-US" altLang="en-US" sz="2800" b="1" dirty="0" err="1">
                <a:solidFill>
                  <a:srgbClr val="7030A0"/>
                </a:solidFill>
              </a:rPr>
              <a:t>mensajero</a:t>
            </a:r>
            <a:r>
              <a:rPr lang="en-US" altLang="en-US" sz="2800" b="1" dirty="0">
                <a:solidFill>
                  <a:srgbClr val="7030A0"/>
                </a:solidFill>
              </a:rPr>
              <a:t>?</a:t>
            </a:r>
            <a:br>
              <a:rPr lang="en-US" altLang="en-US" sz="2800" b="1" dirty="0">
                <a:solidFill>
                  <a:srgbClr val="7030A0"/>
                </a:solidFill>
              </a:rPr>
            </a:br>
            <a:r>
              <a:rPr lang="en-US" altLang="en-US" sz="2800" b="1" dirty="0">
                <a:solidFill>
                  <a:srgbClr val="7030A0"/>
                </a:solidFill>
              </a:rPr>
              <a:t>¿Una </a:t>
            </a:r>
            <a:r>
              <a:rPr lang="en-US" altLang="en-US" sz="2800" b="1" dirty="0" err="1">
                <a:solidFill>
                  <a:srgbClr val="7030A0"/>
                </a:solidFill>
              </a:rPr>
              <a:t>ceremonia</a:t>
            </a:r>
            <a:r>
              <a:rPr lang="en-US" altLang="en-US" sz="2800" b="1" dirty="0">
                <a:solidFill>
                  <a:srgbClr val="7030A0"/>
                </a:solidFill>
              </a:rPr>
              <a:t>?</a:t>
            </a:r>
            <a:br>
              <a:rPr lang="en-US" altLang="en-US" sz="2800" b="1" dirty="0">
                <a:solidFill>
                  <a:srgbClr val="7030A0"/>
                </a:solidFill>
              </a:rPr>
            </a:br>
            <a:r>
              <a:rPr lang="en-US" altLang="en-US" sz="2800" b="1" dirty="0">
                <a:solidFill>
                  <a:srgbClr val="7030A0"/>
                </a:solidFill>
              </a:rPr>
              <a:t>¿El </a:t>
            </a:r>
            <a:r>
              <a:rPr lang="en-US" altLang="en-US" sz="2800" b="1" dirty="0" err="1">
                <a:solidFill>
                  <a:srgbClr val="7030A0"/>
                </a:solidFill>
              </a:rPr>
              <a:t>agua</a:t>
            </a:r>
            <a:r>
              <a:rPr lang="en-US" altLang="en-US" sz="2800" b="1" dirty="0">
                <a:solidFill>
                  <a:srgbClr val="7030A0"/>
                </a:solidFill>
              </a:rPr>
              <a:t>?</a:t>
            </a:r>
            <a:endParaRPr lang="es-MX" altLang="en-US" sz="2800" dirty="0"/>
          </a:p>
          <a:p>
            <a:pPr marL="466725" algn="l">
              <a:spcBef>
                <a:spcPct val="50000"/>
              </a:spcBef>
            </a:pPr>
            <a:r>
              <a:rPr lang="es-MX" altLang="en-US" sz="2800" b="1" dirty="0"/>
              <a:t>2 Reyes 5:11 </a:t>
            </a:r>
            <a:r>
              <a:rPr lang="es-MX" altLang="en-US" sz="2800" dirty="0"/>
              <a:t>Naamán se fue enojado, diciendo: He aquí yo decía para mí: </a:t>
            </a:r>
            <a:r>
              <a:rPr lang="es-MX" altLang="en-US" sz="2800" b="1" dirty="0"/>
              <a:t>Saldrá él </a:t>
            </a:r>
            <a:r>
              <a:rPr lang="es-MX" altLang="en-US" sz="2800" dirty="0"/>
              <a:t>luego, y estando en pie invocará el nombre de Jehová su Dios, y </a:t>
            </a:r>
            <a:r>
              <a:rPr lang="es-MX" altLang="en-US" sz="2800" b="1" dirty="0"/>
              <a:t>alzará su mano </a:t>
            </a:r>
            <a:r>
              <a:rPr lang="es-MX" altLang="en-US" sz="2800" dirty="0"/>
              <a:t>y tocará el lugar, y sanará la lepra. 12 Abana y Farfar, </a:t>
            </a:r>
            <a:r>
              <a:rPr lang="es-MX" altLang="en-US" sz="2800" b="1" dirty="0"/>
              <a:t>ríos de Damasco</a:t>
            </a:r>
            <a:r>
              <a:rPr lang="es-MX" altLang="en-US" sz="2800" dirty="0"/>
              <a:t>, ¿no son mejores...? Y se volvió, y se fue enojado.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BDDC821-78FF-5749-BDDA-F2F9C4CA6420}"/>
              </a:ext>
            </a:extLst>
          </p:cNvPr>
          <p:cNvSpPr txBox="1"/>
          <p:nvPr/>
        </p:nvSpPr>
        <p:spPr>
          <a:xfrm>
            <a:off x="564774" y="201707"/>
            <a:ext cx="5136777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0700" lvl="0" indent="-508000" algn="l">
              <a:spcBef>
                <a:spcPct val="50000"/>
              </a:spcBef>
            </a:pPr>
            <a:r>
              <a:rPr lang="es-MX" altLang="en-US" sz="6000" dirty="0">
                <a:solidFill>
                  <a:prstClr val="white"/>
                </a:solidFill>
              </a:rPr>
              <a:t>Nada/Nadie</a:t>
            </a:r>
            <a:br>
              <a:rPr lang="es-MX" altLang="en-US" sz="6000" dirty="0">
                <a:solidFill>
                  <a:prstClr val="white"/>
                </a:solidFill>
              </a:rPr>
            </a:br>
            <a:r>
              <a:rPr lang="es-MX" altLang="en-US" sz="6000" b="1" dirty="0">
                <a:solidFill>
                  <a:prstClr val="white"/>
                </a:solidFill>
              </a:rPr>
              <a:t>Más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4.44444E-6 L 0.20208 4.44444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83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44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1000"/>
                                        <p:tgtEl>
                                          <p:spTgt spid="5838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58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8" grpId="1" uiExpand="1" build="allAtOnce" animBg="1"/>
      <p:bldP spid="16" grpId="0" animBg="1"/>
      <p:bldP spid="18" grpId="0" uiExpand="1" build="p" animBg="1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8" name="Text Box 20">
            <a:extLst>
              <a:ext uri="{FF2B5EF4-FFF2-40B4-BE49-F238E27FC236}">
                <a16:creationId xmlns:a16="http://schemas.microsoft.com/office/drawing/2014/main" id="{C7540889-D5B6-0A42-B46C-A87B78421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74320" rIns="0" anchor="ctr"/>
          <a:lstStyle/>
          <a:p>
            <a:pPr marL="1379538" indent="-460375" algn="l">
              <a:spcBef>
                <a:spcPct val="50000"/>
              </a:spcBef>
            </a:pPr>
            <a:endParaRPr lang="es-MX" altLang="en-US" sz="6000" b="1" dirty="0">
              <a:solidFill>
                <a:schemeClr val="bg1"/>
              </a:solidFill>
            </a:endParaRPr>
          </a:p>
        </p:txBody>
      </p:sp>
      <p:grpSp>
        <p:nvGrpSpPr>
          <p:cNvPr id="58389" name="Group 21">
            <a:extLst>
              <a:ext uri="{FF2B5EF4-FFF2-40B4-BE49-F238E27FC236}">
                <a16:creationId xmlns:a16="http://schemas.microsoft.com/office/drawing/2014/main" id="{3EF85636-5C88-7F44-A75B-4A3BBE83185E}"/>
              </a:ext>
            </a:extLst>
          </p:cNvPr>
          <p:cNvGrpSpPr>
            <a:grpSpLocks/>
          </p:cNvGrpSpPr>
          <p:nvPr/>
        </p:nvGrpSpPr>
        <p:grpSpPr bwMode="auto">
          <a:xfrm>
            <a:off x="5655604" y="47628"/>
            <a:ext cx="5511800" cy="6754813"/>
            <a:chOff x="1044" y="30"/>
            <a:chExt cx="3472" cy="4255"/>
          </a:xfrm>
        </p:grpSpPr>
        <p:pic>
          <p:nvPicPr>
            <p:cNvPr id="58370" name="Picture 2" descr="blank2">
              <a:extLst>
                <a:ext uri="{FF2B5EF4-FFF2-40B4-BE49-F238E27FC236}">
                  <a16:creationId xmlns:a16="http://schemas.microsoft.com/office/drawing/2014/main" id="{5D52550C-B87E-2D48-8FDE-8033223B52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4" y="30"/>
              <a:ext cx="3472" cy="4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71" name="Picture 3" descr="amor2">
              <a:extLst>
                <a:ext uri="{FF2B5EF4-FFF2-40B4-BE49-F238E27FC236}">
                  <a16:creationId xmlns:a16="http://schemas.microsoft.com/office/drawing/2014/main" id="{61C85EB4-85DB-A048-BC72-A691326587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8" y="1770"/>
              <a:ext cx="944" cy="16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72" name="Picture 4" descr="bondad2">
              <a:extLst>
                <a:ext uri="{FF2B5EF4-FFF2-40B4-BE49-F238E27FC236}">
                  <a16:creationId xmlns:a16="http://schemas.microsoft.com/office/drawing/2014/main" id="{5659E941-4AA8-1449-8423-730A4F33C0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" y="3129"/>
              <a:ext cx="1814" cy="11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73" name="Picture 5" descr="gracia2">
              <a:extLst>
                <a:ext uri="{FF2B5EF4-FFF2-40B4-BE49-F238E27FC236}">
                  <a16:creationId xmlns:a16="http://schemas.microsoft.com/office/drawing/2014/main" id="{1BD0B57C-6531-E344-BD01-333F4B70BE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4" y="34"/>
              <a:ext cx="1745" cy="12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74" name="Picture 6" descr="misericordia2">
              <a:extLst>
                <a:ext uri="{FF2B5EF4-FFF2-40B4-BE49-F238E27FC236}">
                  <a16:creationId xmlns:a16="http://schemas.microsoft.com/office/drawing/2014/main" id="{1839E4FE-29DA-644C-BA4A-8F5EC456C1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4" y="34"/>
              <a:ext cx="1422" cy="1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75" name="Picture 7" descr="vida2">
              <a:extLst>
                <a:ext uri="{FF2B5EF4-FFF2-40B4-BE49-F238E27FC236}">
                  <a16:creationId xmlns:a16="http://schemas.microsoft.com/office/drawing/2014/main" id="{331BF3EF-7221-5248-B05C-93CB6EE67D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9" y="2416"/>
              <a:ext cx="1480" cy="12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76" name="Picture 8" descr="muerte2">
              <a:extLst>
                <a:ext uri="{FF2B5EF4-FFF2-40B4-BE49-F238E27FC236}">
                  <a16:creationId xmlns:a16="http://schemas.microsoft.com/office/drawing/2014/main" id="{CD4478E7-481B-C84B-93D2-8E8A83D9B8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2" y="34"/>
              <a:ext cx="1313" cy="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77" name="Picture 9" descr="evangelio2">
              <a:extLst>
                <a:ext uri="{FF2B5EF4-FFF2-40B4-BE49-F238E27FC236}">
                  <a16:creationId xmlns:a16="http://schemas.microsoft.com/office/drawing/2014/main" id="{602A2679-FFC3-AB4F-9144-E8D534E5F63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4" y="731"/>
              <a:ext cx="1555" cy="1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78" name="Picture 10" descr="renovacion2">
              <a:extLst>
                <a:ext uri="{FF2B5EF4-FFF2-40B4-BE49-F238E27FC236}">
                  <a16:creationId xmlns:a16="http://schemas.microsoft.com/office/drawing/2014/main" id="{968F1853-1732-4942-BB91-3EEC1775B9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8" y="1616"/>
              <a:ext cx="1630" cy="11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79" name="Picture 11" descr="actitud2">
              <a:extLst>
                <a:ext uri="{FF2B5EF4-FFF2-40B4-BE49-F238E27FC236}">
                  <a16:creationId xmlns:a16="http://schemas.microsoft.com/office/drawing/2014/main" id="{3CAB3343-D858-9444-BAB5-CDC44C0D2B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" y="1770"/>
              <a:ext cx="1440" cy="17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80" name="Picture 12" descr="fe2">
              <a:extLst>
                <a:ext uri="{FF2B5EF4-FFF2-40B4-BE49-F238E27FC236}">
                  <a16:creationId xmlns:a16="http://schemas.microsoft.com/office/drawing/2014/main" id="{35D856C1-1132-3A4A-B2F8-0419C3E683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0" y="786"/>
              <a:ext cx="2182" cy="12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82" name="Picture 14" descr="obediencia2">
              <a:extLst>
                <a:ext uri="{FF2B5EF4-FFF2-40B4-BE49-F238E27FC236}">
                  <a16:creationId xmlns:a16="http://schemas.microsoft.com/office/drawing/2014/main" id="{DFEE8750-9E48-8243-B16C-A0D3E07DC4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9" y="3138"/>
              <a:ext cx="2067" cy="11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Text Box 20">
            <a:extLst>
              <a:ext uri="{FF2B5EF4-FFF2-40B4-BE49-F238E27FC236}">
                <a16:creationId xmlns:a16="http://schemas.microsoft.com/office/drawing/2014/main" id="{603AB925-682B-E945-AB58-661025169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9506" y="1321277"/>
            <a:ext cx="6222026" cy="116955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800" b="1" dirty="0">
                <a:solidFill>
                  <a:srgbClr val="7030A0"/>
                </a:solidFill>
              </a:rPr>
              <a:t>Marcos 16:16</a:t>
            </a:r>
          </a:p>
          <a:p>
            <a:pPr algn="l">
              <a:spcBef>
                <a:spcPct val="50000"/>
              </a:spcBef>
            </a:pPr>
            <a:r>
              <a:rPr lang="en-US" altLang="en-US" sz="2800" b="1" dirty="0"/>
              <a:t>¿1 – 3? O, ¿1 – 2 – 3?</a:t>
            </a:r>
            <a:endParaRPr lang="es-MX" altLang="en-US" sz="2800" dirty="0"/>
          </a:p>
        </p:txBody>
      </p:sp>
      <p:sp>
        <p:nvSpPr>
          <p:cNvPr id="17" name="Text Box 20">
            <a:extLst>
              <a:ext uri="{FF2B5EF4-FFF2-40B4-BE49-F238E27FC236}">
                <a16:creationId xmlns:a16="http://schemas.microsoft.com/office/drawing/2014/main" id="{8DCB934D-D822-6244-A96D-E62F56414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2954" y="3001313"/>
            <a:ext cx="6224456" cy="30223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s-MX" altLang="en-US" sz="2800" b="1" dirty="0">
                <a:solidFill>
                  <a:srgbClr val="7030A0"/>
                </a:solidFill>
              </a:rPr>
              <a:t>Santiago 2:22 </a:t>
            </a:r>
            <a:r>
              <a:rPr lang="es-MX" altLang="en-US" sz="2400" i="1" dirty="0"/>
              <a:t>(Hablando de Abraham)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s-MX" altLang="en-US" sz="2800" dirty="0"/>
              <a:t>¿No ves que </a:t>
            </a:r>
            <a:r>
              <a:rPr lang="es-MX" altLang="en-US" sz="2800" b="1" dirty="0"/>
              <a:t>la fe actuó juntamente con sus obras</a:t>
            </a:r>
            <a:r>
              <a:rPr lang="es-MX" altLang="en-US" sz="2800" dirty="0"/>
              <a:t>, y que </a:t>
            </a:r>
            <a:r>
              <a:rPr lang="es-MX" altLang="en-US" sz="2800" b="1" dirty="0"/>
              <a:t>la fe se perfeccionó por las obras</a:t>
            </a:r>
            <a:r>
              <a:rPr lang="es-MX" altLang="en-US" sz="2800" dirty="0"/>
              <a:t>? </a:t>
            </a:r>
            <a:br>
              <a:rPr lang="es-MX" altLang="en-US" sz="2800" dirty="0"/>
            </a:br>
            <a:r>
              <a:rPr lang="es-MX" altLang="en-US" sz="2800" b="1" dirty="0"/>
              <a:t>24</a:t>
            </a:r>
            <a:r>
              <a:rPr lang="es-MX" altLang="en-US" sz="2800" dirty="0"/>
              <a:t> Vosotros veis, pues, que </a:t>
            </a:r>
            <a:br>
              <a:rPr lang="es-MX" altLang="en-US" sz="2800" dirty="0"/>
            </a:br>
            <a:r>
              <a:rPr lang="es-MX" altLang="en-US" sz="2800" dirty="0"/>
              <a:t>el hombre es justificado por las obras, y </a:t>
            </a:r>
            <a:r>
              <a:rPr lang="es-MX" altLang="en-US" sz="2800" b="1" dirty="0"/>
              <a:t>no solamente por la fe</a:t>
            </a:r>
            <a:r>
              <a:rPr lang="es-MX" altLang="en-US" sz="2800" dirty="0"/>
              <a:t>.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E9192C4-2FCB-6A4F-AA54-AF0F828146FD}"/>
              </a:ext>
            </a:extLst>
          </p:cNvPr>
          <p:cNvSpPr txBox="1"/>
          <p:nvPr/>
        </p:nvSpPr>
        <p:spPr>
          <a:xfrm>
            <a:off x="564774" y="4854390"/>
            <a:ext cx="513677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0700" lvl="0" indent="-508000" algn="l">
              <a:spcBef>
                <a:spcPct val="50000"/>
              </a:spcBef>
            </a:pPr>
            <a:r>
              <a:rPr lang="es-MX" altLang="en-US" sz="6000" dirty="0">
                <a:solidFill>
                  <a:prstClr val="white"/>
                </a:solidFill>
              </a:rPr>
              <a:t>Nada </a:t>
            </a:r>
            <a:r>
              <a:rPr lang="es-MX" altLang="en-US" sz="6000" b="1" dirty="0">
                <a:solidFill>
                  <a:prstClr val="white"/>
                </a:solidFill>
              </a:rPr>
              <a:t>Solo</a:t>
            </a:r>
          </a:p>
          <a:p>
            <a:pPr algn="l"/>
            <a:endParaRPr lang="en-US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1CD4317-633F-6446-89F4-04B9DD36DAE2}"/>
              </a:ext>
            </a:extLst>
          </p:cNvPr>
          <p:cNvSpPr txBox="1"/>
          <p:nvPr/>
        </p:nvSpPr>
        <p:spPr>
          <a:xfrm>
            <a:off x="555810" y="3049993"/>
            <a:ext cx="5136777" cy="226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0700" lvl="0" indent="-508000" algn="l">
              <a:spcBef>
                <a:spcPct val="50000"/>
              </a:spcBef>
            </a:pPr>
            <a:r>
              <a:rPr lang="es-MX" altLang="en-US" sz="6000" dirty="0">
                <a:solidFill>
                  <a:prstClr val="white"/>
                </a:solidFill>
              </a:rPr>
              <a:t>Nada </a:t>
            </a:r>
            <a:r>
              <a:rPr lang="es-MX" altLang="en-US" sz="6000" b="1" dirty="0">
                <a:solidFill>
                  <a:prstClr val="white"/>
                </a:solidFill>
              </a:rPr>
              <a:t>Menos</a:t>
            </a:r>
          </a:p>
          <a:p>
            <a:pPr algn="l"/>
            <a:endParaRPr lang="en-US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C6B5F1B1-D986-D947-9902-F316E523DD62}"/>
              </a:ext>
            </a:extLst>
          </p:cNvPr>
          <p:cNvSpPr txBox="1"/>
          <p:nvPr/>
        </p:nvSpPr>
        <p:spPr>
          <a:xfrm>
            <a:off x="564774" y="201707"/>
            <a:ext cx="5136777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0700" lvl="0" indent="-508000" algn="l">
              <a:spcBef>
                <a:spcPct val="50000"/>
              </a:spcBef>
            </a:pPr>
            <a:r>
              <a:rPr lang="es-MX" altLang="en-US" sz="6000" dirty="0">
                <a:solidFill>
                  <a:prstClr val="white"/>
                </a:solidFill>
              </a:rPr>
              <a:t>Nada/Nadie</a:t>
            </a:r>
            <a:br>
              <a:rPr lang="es-MX" altLang="en-US" sz="6000" dirty="0">
                <a:solidFill>
                  <a:prstClr val="white"/>
                </a:solidFill>
              </a:rPr>
            </a:br>
            <a:r>
              <a:rPr lang="es-MX" altLang="en-US" sz="6000" b="1" dirty="0">
                <a:solidFill>
                  <a:prstClr val="white"/>
                </a:solidFill>
              </a:rPr>
              <a:t>Más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46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18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9" name="Rectangle 15">
            <a:extLst>
              <a:ext uri="{FF2B5EF4-FFF2-40B4-BE49-F238E27FC236}">
                <a16:creationId xmlns:a16="http://schemas.microsoft.com/office/drawing/2014/main" id="{9658FCE0-3413-A949-B2A0-173D9727D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8500" y="2016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s-MX" altLang="en-US" b="1">
                <a:solidFill>
                  <a:schemeClr val="accent2"/>
                </a:solidFill>
              </a:rPr>
              <a:t>El Rompecabezas de la Salvación</a:t>
            </a:r>
          </a:p>
        </p:txBody>
      </p:sp>
      <p:sp>
        <p:nvSpPr>
          <p:cNvPr id="16400" name="Text Box 16">
            <a:extLst>
              <a:ext uri="{FF2B5EF4-FFF2-40B4-BE49-F238E27FC236}">
                <a16:creationId xmlns:a16="http://schemas.microsoft.com/office/drawing/2014/main" id="{D9DAD234-5820-4B48-9D37-3F5C810FC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0538" y="1366838"/>
            <a:ext cx="6176962" cy="4942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MX" altLang="en-US" sz="3200" b="1">
                <a:solidFill>
                  <a:schemeClr val="accent2"/>
                </a:solidFill>
              </a:rPr>
              <a:t>Dios</a:t>
            </a:r>
          </a:p>
          <a:p>
            <a:pPr lvl="1" algn="l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s-MX" altLang="en-US" sz="2400">
                <a:solidFill>
                  <a:schemeClr val="accent2"/>
                </a:solidFill>
              </a:rPr>
              <a:t>Amor, Bondad, Gracia, Misericordia</a:t>
            </a:r>
          </a:p>
          <a:p>
            <a:pPr algn="l">
              <a:spcBef>
                <a:spcPct val="50000"/>
              </a:spcBef>
            </a:pPr>
            <a:r>
              <a:rPr lang="es-MX" altLang="en-US" sz="3200" b="1">
                <a:solidFill>
                  <a:schemeClr val="accent2"/>
                </a:solidFill>
              </a:rPr>
              <a:t>Jesucristo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s-MX" altLang="en-US" sz="2400">
                <a:solidFill>
                  <a:schemeClr val="accent2"/>
                </a:solidFill>
              </a:rPr>
              <a:t>Vida y Muerte (o sea, el Evangelio)</a:t>
            </a:r>
          </a:p>
          <a:p>
            <a:pPr algn="l">
              <a:spcBef>
                <a:spcPct val="50000"/>
              </a:spcBef>
            </a:pPr>
            <a:r>
              <a:rPr lang="es-MX" altLang="en-US" sz="3200" b="1">
                <a:solidFill>
                  <a:schemeClr val="accent2"/>
                </a:solidFill>
              </a:rPr>
              <a:t>El Espíritu Santo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s-MX" altLang="en-US" sz="2400">
                <a:solidFill>
                  <a:schemeClr val="accent2"/>
                </a:solidFill>
              </a:rPr>
              <a:t>Renovación</a:t>
            </a:r>
          </a:p>
          <a:p>
            <a:pPr algn="l">
              <a:spcBef>
                <a:spcPct val="50000"/>
              </a:spcBef>
            </a:pPr>
            <a:r>
              <a:rPr lang="es-MX" altLang="en-US" sz="3200" b="1">
                <a:solidFill>
                  <a:schemeClr val="accent2"/>
                </a:solidFill>
              </a:rPr>
              <a:t>La Persona</a:t>
            </a:r>
          </a:p>
          <a:p>
            <a:pPr lvl="1" algn="l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s-MX" altLang="en-US" sz="2400">
                <a:solidFill>
                  <a:schemeClr val="accent2"/>
                </a:solidFill>
              </a:rPr>
              <a:t>Actitud, Fe, Obediencia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4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4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4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4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4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4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4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0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>
            <a:extLst>
              <a:ext uri="{FF2B5EF4-FFF2-40B4-BE49-F238E27FC236}">
                <a16:creationId xmlns:a16="http://schemas.microsoft.com/office/drawing/2014/main" id="{58241C68-EC7E-E04F-BF7C-EDF5C2F8F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45" y="149822"/>
            <a:ext cx="11545555" cy="92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s-MX" altLang="en-US" b="1" i="1" dirty="0">
                <a:solidFill>
                  <a:schemeClr val="accent1">
                    <a:lumMod val="50000"/>
                  </a:schemeClr>
                </a:solidFill>
              </a:rPr>
              <a:t>“La Salvación”: Pasos para Nosotros</a:t>
            </a:r>
          </a:p>
        </p:txBody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D015C159-8D23-7E4A-9633-84DC7EAE9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997" y="1006032"/>
            <a:ext cx="11294347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CC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579438" indent="-350838" algn="l">
              <a:spcAft>
                <a:spcPts val="1200"/>
              </a:spcAft>
            </a:pPr>
            <a:r>
              <a:rPr lang="es-MX" altLang="en-US" sz="3200" b="1" dirty="0"/>
              <a:t>Oir al evangelio:</a:t>
            </a:r>
            <a:r>
              <a:rPr lang="es-MX" altLang="en-US" sz="3200" dirty="0"/>
              <a:t> </a:t>
            </a:r>
            <a:br>
              <a:rPr lang="es-MX" altLang="en-US" sz="3200" dirty="0"/>
            </a:br>
            <a:r>
              <a:rPr lang="es-MX" altLang="en-US" sz="3200" i="1" dirty="0">
                <a:solidFill>
                  <a:schemeClr val="accent1">
                    <a:lumMod val="50000"/>
                  </a:schemeClr>
                </a:solidFill>
              </a:rPr>
              <a:t>Mateo 7:24</a:t>
            </a:r>
            <a:endParaRPr lang="en-US" altLang="en-US" sz="3200" i="1" dirty="0">
              <a:solidFill>
                <a:schemeClr val="accent1">
                  <a:lumMod val="50000"/>
                </a:schemeClr>
              </a:solidFill>
            </a:endParaRPr>
          </a:p>
          <a:p>
            <a:pPr marL="579438" indent="-350838" algn="l">
              <a:spcAft>
                <a:spcPts val="1200"/>
              </a:spcAft>
            </a:pPr>
            <a:r>
              <a:rPr lang="es-MX" altLang="en-US" sz="3200" b="1" dirty="0"/>
              <a:t>Creer que Jesús es el Hijo de Dios:</a:t>
            </a:r>
            <a:r>
              <a:rPr lang="es-MX" altLang="en-US" sz="3200" dirty="0"/>
              <a:t> </a:t>
            </a:r>
            <a:br>
              <a:rPr lang="es-MX" altLang="en-US" sz="3200" dirty="0"/>
            </a:br>
            <a:r>
              <a:rPr lang="es-MX" altLang="en-US" sz="3200" i="1" dirty="0">
                <a:solidFill>
                  <a:schemeClr val="accent1">
                    <a:lumMod val="50000"/>
                  </a:schemeClr>
                </a:solidFill>
              </a:rPr>
              <a:t>Juan 3:16; Juan 20:30-31</a:t>
            </a:r>
            <a:endParaRPr lang="en-US" altLang="en-US" sz="3200" i="1" dirty="0">
              <a:solidFill>
                <a:schemeClr val="accent1">
                  <a:lumMod val="50000"/>
                </a:schemeClr>
              </a:solidFill>
            </a:endParaRPr>
          </a:p>
          <a:p>
            <a:pPr marL="579438" indent="-350838" algn="l">
              <a:spcAft>
                <a:spcPts val="1200"/>
              </a:spcAft>
            </a:pPr>
            <a:r>
              <a:rPr lang="es-MX" altLang="en-US" sz="3200" b="1" dirty="0"/>
              <a:t>Arrepentirse de sus pecados:</a:t>
            </a:r>
            <a:r>
              <a:rPr lang="es-MX" altLang="en-US" sz="3200" dirty="0"/>
              <a:t> </a:t>
            </a:r>
            <a:br>
              <a:rPr lang="es-MX" altLang="en-US" sz="3200" dirty="0"/>
            </a:br>
            <a:r>
              <a:rPr lang="es-MX" altLang="en-US" sz="3200" i="1" dirty="0">
                <a:solidFill>
                  <a:schemeClr val="accent1">
                    <a:lumMod val="50000"/>
                  </a:schemeClr>
                </a:solidFill>
              </a:rPr>
              <a:t>Lucas 3:7-8; 13:3</a:t>
            </a:r>
            <a:endParaRPr lang="en-US" altLang="en-US" sz="3200" i="1" dirty="0">
              <a:solidFill>
                <a:schemeClr val="accent1">
                  <a:lumMod val="50000"/>
                </a:schemeClr>
              </a:solidFill>
            </a:endParaRPr>
          </a:p>
          <a:p>
            <a:pPr marL="579438" indent="-350838" algn="l">
              <a:spcAft>
                <a:spcPts val="1200"/>
              </a:spcAft>
            </a:pPr>
            <a:r>
              <a:rPr lang="es-MX" altLang="en-US" sz="3200" b="1" dirty="0"/>
              <a:t>Confesar la fe:</a:t>
            </a:r>
            <a:r>
              <a:rPr lang="es-MX" altLang="en-US" sz="3200" dirty="0"/>
              <a:t> </a:t>
            </a:r>
            <a:br>
              <a:rPr lang="es-MX" altLang="en-US" sz="3200" dirty="0"/>
            </a:br>
            <a:r>
              <a:rPr lang="es-MX" altLang="en-US" sz="3200" i="1" dirty="0">
                <a:solidFill>
                  <a:schemeClr val="accent1">
                    <a:lumMod val="50000"/>
                  </a:schemeClr>
                </a:solidFill>
              </a:rPr>
              <a:t>Mateo 10:32-33; 16:16; Juan 18:36-37</a:t>
            </a:r>
            <a:endParaRPr lang="en-US" altLang="en-US" sz="3200" i="1" dirty="0">
              <a:solidFill>
                <a:schemeClr val="accent1">
                  <a:lumMod val="50000"/>
                </a:schemeClr>
              </a:solidFill>
            </a:endParaRPr>
          </a:p>
          <a:p>
            <a:pPr marL="579438" indent="-350838" algn="l">
              <a:spcAft>
                <a:spcPts val="1200"/>
              </a:spcAft>
            </a:pPr>
            <a:r>
              <a:rPr lang="es-MX" altLang="en-US" sz="3200" b="1" dirty="0"/>
              <a:t>Ser sumergido en agua para perdón de los pecados:</a:t>
            </a:r>
            <a:r>
              <a:rPr lang="es-MX" altLang="en-US" sz="3200" dirty="0"/>
              <a:t> </a:t>
            </a:r>
            <a:br>
              <a:rPr lang="es-MX" altLang="en-US" sz="3200" dirty="0"/>
            </a:br>
            <a:r>
              <a:rPr lang="es-MX" altLang="en-US" sz="3200" i="1" dirty="0">
                <a:solidFill>
                  <a:schemeClr val="accent1">
                    <a:lumMod val="50000"/>
                  </a:schemeClr>
                </a:solidFill>
              </a:rPr>
              <a:t>Mateo 28:18-20; Marcos 16:16; Juan 3:5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5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5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9" name="Rectangle 21">
            <a:extLst>
              <a:ext uri="{FF2B5EF4-FFF2-40B4-BE49-F238E27FC236}">
                <a16:creationId xmlns:a16="http://schemas.microsoft.com/office/drawing/2014/main" id="{C6A9198E-037E-CE41-9677-024A822B8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7691" y="2722563"/>
            <a:ext cx="8624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MX" altLang="en-US" sz="2400" b="1" i="1"/>
              <a:t>Romanos 6:23</a:t>
            </a:r>
            <a:r>
              <a:rPr lang="es-MX" altLang="en-US" sz="2400"/>
              <a:t> – La paga del pecado es muerte...</a:t>
            </a:r>
          </a:p>
        </p:txBody>
      </p:sp>
      <p:sp>
        <p:nvSpPr>
          <p:cNvPr id="27682" name="Rectangle 34">
            <a:extLst>
              <a:ext uri="{FF2B5EF4-FFF2-40B4-BE49-F238E27FC236}">
                <a16:creationId xmlns:a16="http://schemas.microsoft.com/office/drawing/2014/main" id="{A496B5E1-41AE-4A46-9CA6-704CE4990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406528"/>
            <a:ext cx="876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MX" altLang="en-US" sz="2400" b="1" i="1"/>
              <a:t>Isaías 59:2</a:t>
            </a:r>
            <a:r>
              <a:rPr lang="es-MX" altLang="en-US" sz="2400"/>
              <a:t> – Vuestras </a:t>
            </a:r>
            <a:r>
              <a:rPr lang="es-MX" altLang="en-US" sz="2400" u="sng"/>
              <a:t>iniquidades</a:t>
            </a:r>
            <a:r>
              <a:rPr lang="es-MX" altLang="en-US" sz="2400"/>
              <a:t> han hecho </a:t>
            </a:r>
            <a:r>
              <a:rPr lang="es-MX" altLang="en-US" sz="2400" b="1"/>
              <a:t>división</a:t>
            </a:r>
            <a:r>
              <a:rPr lang="es-MX" altLang="en-US" sz="2400"/>
              <a:t> entre vosotros y vuestro Dios, y vuestros </a:t>
            </a:r>
            <a:r>
              <a:rPr lang="es-MX" altLang="en-US" sz="2400" u="sng"/>
              <a:t>pecados</a:t>
            </a:r>
            <a:r>
              <a:rPr lang="es-MX" altLang="en-US" sz="2400"/>
              <a:t> han hecho ocultar de vosotros su rostro para no oír.</a:t>
            </a:r>
            <a:endParaRPr lang="en-US" altLang="en-US" sz="2400"/>
          </a:p>
        </p:txBody>
      </p:sp>
      <p:sp>
        <p:nvSpPr>
          <p:cNvPr id="27684" name="Rectangle 36">
            <a:extLst>
              <a:ext uri="{FF2B5EF4-FFF2-40B4-BE49-F238E27FC236}">
                <a16:creationId xmlns:a16="http://schemas.microsoft.com/office/drawing/2014/main" id="{E140606A-4741-AE4A-A45E-D326EFF66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260350"/>
            <a:ext cx="8229600" cy="92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s-MX" altLang="en-US" b="1" i="1" dirty="0">
                <a:solidFill>
                  <a:schemeClr val="accent1">
                    <a:lumMod val="50000"/>
                  </a:schemeClr>
                </a:solidFill>
              </a:rPr>
              <a:t>“La Salvación”: ¿Por qué?</a:t>
            </a:r>
          </a:p>
        </p:txBody>
      </p:sp>
      <p:sp>
        <p:nvSpPr>
          <p:cNvPr id="27685" name="Text Box 37">
            <a:extLst>
              <a:ext uri="{FF2B5EF4-FFF2-40B4-BE49-F238E27FC236}">
                <a16:creationId xmlns:a16="http://schemas.microsoft.com/office/drawing/2014/main" id="{51574B39-5395-0544-9A58-6DB82A538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7525" y="3402016"/>
            <a:ext cx="86550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CR" altLang="en-US" sz="2400" b="1" i="1"/>
              <a:t>Ezequiel 18:20 – </a:t>
            </a:r>
            <a:r>
              <a:rPr lang="es-CR" altLang="en-US" sz="2400" u="sng"/>
              <a:t>El alma que pecare, esa morirá; el hijo no llevará el pecado del padre</a:t>
            </a:r>
            <a:r>
              <a:rPr lang="es-CR" altLang="en-US" sz="2400"/>
              <a:t>; la justicia del justo será sobre él, y la impiedad del impío será sobre él.</a:t>
            </a:r>
          </a:p>
        </p:txBody>
      </p:sp>
      <p:sp>
        <p:nvSpPr>
          <p:cNvPr id="27686" name="Rectangle 38">
            <a:extLst>
              <a:ext uri="{FF2B5EF4-FFF2-40B4-BE49-F238E27FC236}">
                <a16:creationId xmlns:a16="http://schemas.microsoft.com/office/drawing/2014/main" id="{4D427B05-B8D2-274C-B727-6D0AA3228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4852991"/>
            <a:ext cx="822960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s-MX" altLang="en-US" b="1" i="1" dirty="0">
                <a:solidFill>
                  <a:schemeClr val="accent1">
                    <a:lumMod val="50000"/>
                  </a:schemeClr>
                </a:solidFill>
              </a:rPr>
              <a:t>La Salvación: ¿¿Para mí??</a:t>
            </a:r>
          </a:p>
        </p:txBody>
      </p:sp>
      <p:sp>
        <p:nvSpPr>
          <p:cNvPr id="27687" name="Rectangle 39">
            <a:extLst>
              <a:ext uri="{FF2B5EF4-FFF2-40B4-BE49-F238E27FC236}">
                <a16:creationId xmlns:a16="http://schemas.microsoft.com/office/drawing/2014/main" id="{655E9351-6726-944C-B634-C8CD62B3E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9075" y="5783266"/>
            <a:ext cx="6705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n-US" sz="2400" b="1" i="1" dirty="0"/>
              <a:t>Romanos 3:23</a:t>
            </a:r>
            <a:r>
              <a:rPr lang="es-MX" altLang="en-US" sz="2400" dirty="0"/>
              <a:t> – </a:t>
            </a:r>
            <a:r>
              <a:rPr lang="es-MX" altLang="en-US" sz="2400" u="sng" dirty="0"/>
              <a:t>Todos pecaron</a:t>
            </a:r>
            <a:r>
              <a:rPr lang="es-MX" altLang="en-US" sz="2400" dirty="0"/>
              <a:t> y están destituidos de la gloria de Dios.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9" dur="500"/>
                                        <p:tgtEl>
                                          <p:spTgt spid="27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9" grpId="0"/>
      <p:bldP spid="27682" grpId="0"/>
      <p:bldP spid="27685" grpId="0"/>
      <p:bldP spid="27686" grpId="0" build="p"/>
      <p:bldP spid="2768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6C4BAE0C-0F83-A746-9B92-D1A9A852E4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967" y="32781"/>
            <a:ext cx="11726426" cy="6757987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s-MX" altLang="en-US" sz="5400" i="1" dirty="0">
                <a:latin typeface="Arial" panose="020B0604020202020204" pitchFamily="34" charset="0"/>
                <a:cs typeface="Arial" panose="020B0604020202020204" pitchFamily="34" charset="0"/>
              </a:rPr>
              <a:t>Aunque era Hijo, por lo que padeció</a:t>
            </a:r>
            <a:r>
              <a:rPr lang="es-ES" altLang="en-US" sz="5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ES" altLang="en-US" sz="54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n-US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aprendió la obediencia</a:t>
            </a:r>
            <a:r>
              <a:rPr lang="es-ES" altLang="en-US" sz="5400" i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br>
              <a:rPr lang="es-ES" altLang="en-US" sz="54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n-US" sz="5400" i="1" dirty="0">
                <a:latin typeface="Arial" panose="020B0604020202020204" pitchFamily="34" charset="0"/>
                <a:cs typeface="Arial" panose="020B0604020202020204" pitchFamily="34" charset="0"/>
              </a:rPr>
              <a:t>y habiendo sido perfeccionado, </a:t>
            </a:r>
            <a:br>
              <a:rPr lang="es-ES" altLang="en-US" sz="54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n-US" sz="5400" i="1" dirty="0">
                <a:latin typeface="Arial" panose="020B0604020202020204" pitchFamily="34" charset="0"/>
                <a:cs typeface="Arial" panose="020B0604020202020204" pitchFamily="34" charset="0"/>
              </a:rPr>
              <a:t>vino a ser </a:t>
            </a:r>
            <a:r>
              <a:rPr lang="es-ES" altLang="en-US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autor de eterna salvación</a:t>
            </a:r>
            <a:r>
              <a:rPr lang="es-ES" altLang="en-US" sz="5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n-US" sz="5400" i="1" u="sng" dirty="0">
                <a:latin typeface="Arial" panose="020B0604020202020204" pitchFamily="34" charset="0"/>
                <a:cs typeface="Arial" panose="020B0604020202020204" pitchFamily="34" charset="0"/>
              </a:rPr>
              <a:t>para todos los que le obedecen</a:t>
            </a:r>
            <a:r>
              <a:rPr lang="es-ES" altLang="en-US" sz="54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es-ES" altLang="en-US" sz="54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n-US" sz="5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ES" altLang="en-US" sz="5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Hebreos 5:8-9</a:t>
            </a:r>
            <a:endParaRPr lang="en-US" altLang="en-US" sz="5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Click="0">
    <p:diamond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1024B80-B8DD-CC40-81DD-29AC2745A1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-55563"/>
            <a:ext cx="8229600" cy="1143001"/>
          </a:xfrm>
        </p:spPr>
        <p:txBody>
          <a:bodyPr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es-MX" altLang="en-US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rPr>
              <a:t>¿Qué Constituye “Pecado”?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AD067AA7-ACE9-D64E-9E98-3BCED55BE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8" y="985841"/>
            <a:ext cx="9058275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altLang="en-US" sz="2400" b="1" dirty="0">
                <a:solidFill>
                  <a:srgbClr val="CC3300"/>
                </a:solidFill>
              </a:rPr>
              <a:t>Pecamos cuando escogemos lo malo.</a:t>
            </a:r>
          </a:p>
          <a:p>
            <a:pPr algn="l">
              <a:spcBef>
                <a:spcPct val="50000"/>
              </a:spcBef>
            </a:pPr>
            <a:r>
              <a:rPr lang="es-MX" altLang="en-US" sz="2400" b="1" dirty="0">
                <a:solidFill>
                  <a:schemeClr val="accent1">
                    <a:lumMod val="50000"/>
                  </a:schemeClr>
                </a:solidFill>
              </a:rPr>
              <a:t>1 Juan 3:4</a:t>
            </a:r>
            <a:r>
              <a:rPr lang="es-MX" alt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MX" altLang="en-US" sz="2400" dirty="0"/>
              <a:t>El pecado es </a:t>
            </a:r>
            <a:r>
              <a:rPr lang="es-MX" altLang="en-US" sz="2400" b="1" dirty="0"/>
              <a:t>infracción</a:t>
            </a:r>
            <a:r>
              <a:rPr lang="es-MX" altLang="en-US" sz="2400" dirty="0"/>
              <a:t> de la ley.</a:t>
            </a:r>
          </a:p>
          <a:p>
            <a:pPr algn="l">
              <a:spcBef>
                <a:spcPct val="50000"/>
              </a:spcBef>
            </a:pPr>
            <a:r>
              <a:rPr lang="es-MX" altLang="en-US" sz="2400" b="1" dirty="0">
                <a:solidFill>
                  <a:schemeClr val="accent1">
                    <a:lumMod val="50000"/>
                  </a:schemeClr>
                </a:solidFill>
              </a:rPr>
              <a:t>Génesis 4:7</a:t>
            </a:r>
            <a:r>
              <a:rPr lang="es-MX" alt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MX" altLang="en-US" sz="2400" dirty="0"/>
              <a:t>(Dios dijo) Si bien hicieres, ¿no serás enaltecido? Y </a:t>
            </a:r>
            <a:r>
              <a:rPr lang="es-MX" altLang="en-US" sz="2400" b="1" dirty="0"/>
              <a:t>si no hicieres bien</a:t>
            </a:r>
            <a:r>
              <a:rPr lang="es-MX" altLang="en-US" sz="2400" dirty="0"/>
              <a:t>, </a:t>
            </a:r>
            <a:r>
              <a:rPr lang="es-MX" altLang="en-US" sz="2400" b="1" dirty="0"/>
              <a:t>el pecado está la puerta</a:t>
            </a:r>
            <a:r>
              <a:rPr lang="es-MX" altLang="en-US" sz="2400" dirty="0"/>
              <a:t>; con todo esto, a ti será su deseo, y tú te enseñorearás de él.</a:t>
            </a:r>
            <a:endParaRPr lang="es-MX" altLang="en-US" sz="2400" b="1" dirty="0"/>
          </a:p>
          <a:p>
            <a:pPr>
              <a:spcBef>
                <a:spcPct val="50000"/>
              </a:spcBef>
            </a:pPr>
            <a:r>
              <a:rPr lang="es-MX" altLang="en-US" sz="2400" b="1" dirty="0">
                <a:solidFill>
                  <a:srgbClr val="CC3300"/>
                </a:solidFill>
              </a:rPr>
              <a:t>Pecamos cuando hacemos algo dudando que sea bueno.</a:t>
            </a:r>
          </a:p>
          <a:p>
            <a:pPr algn="l">
              <a:spcBef>
                <a:spcPct val="50000"/>
              </a:spcBef>
            </a:pPr>
            <a:r>
              <a:rPr lang="es-MX" altLang="en-US" sz="2400" b="1" dirty="0">
                <a:solidFill>
                  <a:schemeClr val="accent1">
                    <a:lumMod val="50000"/>
                  </a:schemeClr>
                </a:solidFill>
              </a:rPr>
              <a:t>Romanos 14:23</a:t>
            </a:r>
            <a:r>
              <a:rPr lang="es-MX" alt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br>
              <a:rPr lang="es-MX" altLang="en-US" sz="2400" dirty="0"/>
            </a:br>
            <a:r>
              <a:rPr lang="es-MX" altLang="en-US" sz="2400" dirty="0"/>
              <a:t>El que </a:t>
            </a:r>
            <a:r>
              <a:rPr lang="es-MX" altLang="en-US" sz="2400" b="1" dirty="0"/>
              <a:t>duda</a:t>
            </a:r>
            <a:r>
              <a:rPr lang="es-MX" altLang="en-US" sz="2400" dirty="0"/>
              <a:t> sobre lo que [hace], es </a:t>
            </a:r>
            <a:r>
              <a:rPr lang="es-MX" altLang="en-US" sz="2400" b="1" dirty="0"/>
              <a:t>condenado</a:t>
            </a:r>
            <a:r>
              <a:rPr lang="es-MX" altLang="en-US" sz="2400" dirty="0"/>
              <a:t>, porque no lo hace con fe; y todo lo que no proviene de fe, es pecado.</a:t>
            </a:r>
          </a:p>
          <a:p>
            <a:pPr>
              <a:spcBef>
                <a:spcPct val="50000"/>
              </a:spcBef>
            </a:pPr>
            <a:r>
              <a:rPr lang="es-MX" altLang="en-US" sz="2400" b="1" dirty="0">
                <a:solidFill>
                  <a:srgbClr val="CC3300"/>
                </a:solidFill>
              </a:rPr>
              <a:t>Pecamos cuando fallamos en hacer lo bueno.</a:t>
            </a:r>
          </a:p>
          <a:p>
            <a:pPr algn="l">
              <a:spcBef>
                <a:spcPct val="50000"/>
              </a:spcBef>
            </a:pPr>
            <a:r>
              <a:rPr lang="es-MX" altLang="en-US" sz="2400" b="1" dirty="0">
                <a:solidFill>
                  <a:schemeClr val="accent1">
                    <a:lumMod val="50000"/>
                  </a:schemeClr>
                </a:solidFill>
              </a:rPr>
              <a:t>Santiago 4:17</a:t>
            </a:r>
            <a:r>
              <a:rPr lang="es-MX" alt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br>
              <a:rPr lang="es-MX" altLang="en-US" sz="2400" dirty="0"/>
            </a:br>
            <a:r>
              <a:rPr lang="es-MX" altLang="en-US" sz="2400" dirty="0"/>
              <a:t>Al que </a:t>
            </a:r>
            <a:r>
              <a:rPr lang="es-MX" altLang="en-US" sz="2400" b="1" dirty="0"/>
              <a:t>sabe hacer lo bueno, y no lo hace</a:t>
            </a:r>
            <a:r>
              <a:rPr lang="es-MX" altLang="en-US" sz="2400" dirty="0"/>
              <a:t>, le es pecado.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>
            <a:extLst>
              <a:ext uri="{FF2B5EF4-FFF2-40B4-BE49-F238E27FC236}">
                <a16:creationId xmlns:a16="http://schemas.microsoft.com/office/drawing/2014/main" id="{92231238-E312-B04B-8D1E-6FAC1911A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7014" y="672769"/>
            <a:ext cx="9326545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s-MX" altLang="en-US" sz="8000" b="1" dirty="0">
                <a:solidFill>
                  <a:schemeClr val="accent1">
                    <a:lumMod val="50000"/>
                  </a:schemeClr>
                </a:solidFill>
              </a:rPr>
              <a:t>El Rompecabezas de la Salvación</a:t>
            </a:r>
          </a:p>
        </p:txBody>
      </p:sp>
    </p:spTree>
  </p:cSld>
  <p:clrMapOvr>
    <a:masterClrMapping/>
  </p:clrMapOvr>
  <p:transition>
    <p:diamond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blank2">
            <a:extLst>
              <a:ext uri="{FF2B5EF4-FFF2-40B4-BE49-F238E27FC236}">
                <a16:creationId xmlns:a16="http://schemas.microsoft.com/office/drawing/2014/main" id="{5A73AD53-FB43-9C4F-BA7E-971CA81F09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47628"/>
            <a:ext cx="5511800" cy="675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699" name="Picture 3" descr="amor2">
            <a:extLst>
              <a:ext uri="{FF2B5EF4-FFF2-40B4-BE49-F238E27FC236}">
                <a16:creationId xmlns:a16="http://schemas.microsoft.com/office/drawing/2014/main" id="{74B56A03-1D52-1548-8B5D-E08360E167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200" y="2809878"/>
            <a:ext cx="1498600" cy="255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01" name="Text Box 5">
            <a:extLst>
              <a:ext uri="{FF2B5EF4-FFF2-40B4-BE49-F238E27FC236}">
                <a16:creationId xmlns:a16="http://schemas.microsoft.com/office/drawing/2014/main" id="{9BC5DDED-70A3-4848-922B-56E732C8D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7925" y="2514603"/>
            <a:ext cx="1981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1">
                    <a:lumMod val="50000"/>
                  </a:schemeClr>
                </a:solidFill>
              </a:rPr>
              <a:t>Juan 3:16</a:t>
            </a:r>
          </a:p>
        </p:txBody>
      </p:sp>
      <p:sp>
        <p:nvSpPr>
          <p:cNvPr id="29702" name="Text Box 6">
            <a:extLst>
              <a:ext uri="{FF2B5EF4-FFF2-40B4-BE49-F238E27FC236}">
                <a16:creationId xmlns:a16="http://schemas.microsoft.com/office/drawing/2014/main" id="{08616332-0D5B-D84C-8DFA-6016163F9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2050" y="3568703"/>
            <a:ext cx="1981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1">
                    <a:lumMod val="50000"/>
                  </a:schemeClr>
                </a:solidFill>
              </a:rPr>
              <a:t>1 Juan 3:1</a:t>
            </a:r>
          </a:p>
        </p:txBody>
      </p:sp>
      <p:sp>
        <p:nvSpPr>
          <p:cNvPr id="29703" name="Text Box 7">
            <a:extLst>
              <a:ext uri="{FF2B5EF4-FFF2-40B4-BE49-F238E27FC236}">
                <a16:creationId xmlns:a16="http://schemas.microsoft.com/office/drawing/2014/main" id="{88FCE337-290E-8049-A182-56DEE22F9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4602" y="1279525"/>
            <a:ext cx="4208348" cy="26776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MX" altLang="en-US" sz="2800" dirty="0"/>
              <a:t>De tal manera </a:t>
            </a:r>
            <a:r>
              <a:rPr lang="es-MX" altLang="en-US" sz="2800" b="1" dirty="0">
                <a:solidFill>
                  <a:srgbClr val="0000FF"/>
                </a:solidFill>
              </a:rPr>
              <a:t>amó</a:t>
            </a:r>
            <a:r>
              <a:rPr lang="es-MX" altLang="en-US" sz="2800" dirty="0"/>
              <a:t> Dios al mundo, que ha dado a su Hijo unigénito, para que todo aquel que en él cree, </a:t>
            </a:r>
            <a:r>
              <a:rPr lang="es-MX" altLang="en-US" sz="2800" u="sng" dirty="0"/>
              <a:t>no se pierda</a:t>
            </a:r>
            <a:r>
              <a:rPr lang="es-MX" altLang="en-US" sz="2800" dirty="0"/>
              <a:t>, mas tenga </a:t>
            </a:r>
            <a:r>
              <a:rPr lang="es-MX" altLang="en-US" sz="2800" u="sng" dirty="0"/>
              <a:t>vida eterna</a:t>
            </a:r>
            <a:r>
              <a:rPr lang="es-MX" altLang="en-US" sz="2800" dirty="0"/>
              <a:t>.</a:t>
            </a:r>
          </a:p>
        </p:txBody>
      </p:sp>
      <p:sp>
        <p:nvSpPr>
          <p:cNvPr id="29704" name="Text Box 8">
            <a:extLst>
              <a:ext uri="{FF2B5EF4-FFF2-40B4-BE49-F238E27FC236}">
                <a16:creationId xmlns:a16="http://schemas.microsoft.com/office/drawing/2014/main" id="{5D660754-2AD3-5D47-9560-303BFF8A5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450" y="3970341"/>
            <a:ext cx="4495800" cy="2663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MX" altLang="en-US" sz="2800" dirty="0"/>
              <a:t>Mirad</a:t>
            </a:r>
            <a:r>
              <a:rPr lang="en-US" altLang="en-US" sz="2800" dirty="0"/>
              <a:t> </a:t>
            </a:r>
            <a:r>
              <a:rPr lang="es-CR" altLang="en-US" sz="2800" dirty="0"/>
              <a:t>cuál </a:t>
            </a:r>
            <a:r>
              <a:rPr lang="es-CR" altLang="en-US" sz="2800" b="1" dirty="0">
                <a:solidFill>
                  <a:srgbClr val="0000FF"/>
                </a:solidFill>
              </a:rPr>
              <a:t>amor</a:t>
            </a:r>
            <a:r>
              <a:rPr lang="es-CR" altLang="en-US" sz="2800" dirty="0"/>
              <a:t> nos ha dado el Padre, para que seamos llamados hijos de Dios; por esto el mundo no nos conoce, porque no le conoció a él.</a:t>
            </a:r>
            <a:endParaRPr lang="en-US" altLang="en-US" sz="28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build="p"/>
      <p:bldP spid="29702" grpId="0" build="p"/>
      <p:bldP spid="29703" grpId="0" animBg="1"/>
      <p:bldP spid="2970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blank2">
            <a:extLst>
              <a:ext uri="{FF2B5EF4-FFF2-40B4-BE49-F238E27FC236}">
                <a16:creationId xmlns:a16="http://schemas.microsoft.com/office/drawing/2014/main" id="{4C2A9BE9-DD12-0C43-8F30-8A2119C6F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47628"/>
            <a:ext cx="5511800" cy="675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3" name="Picture 3" descr="amor2">
            <a:extLst>
              <a:ext uri="{FF2B5EF4-FFF2-40B4-BE49-F238E27FC236}">
                <a16:creationId xmlns:a16="http://schemas.microsoft.com/office/drawing/2014/main" id="{BC5C6FCB-C63A-CE48-A003-E63AE396C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200" y="2809878"/>
            <a:ext cx="1498600" cy="255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6" name="Picture 6" descr="bondad2">
            <a:extLst>
              <a:ext uri="{FF2B5EF4-FFF2-40B4-BE49-F238E27FC236}">
                <a16:creationId xmlns:a16="http://schemas.microsoft.com/office/drawing/2014/main" id="{B220F87D-93F9-2E42-9A65-67B9A02F53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466" y="4967288"/>
            <a:ext cx="2879725" cy="183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blank2">
            <a:extLst>
              <a:ext uri="{FF2B5EF4-FFF2-40B4-BE49-F238E27FC236}">
                <a16:creationId xmlns:a16="http://schemas.microsoft.com/office/drawing/2014/main" id="{7E9920C5-1730-CF49-A7E0-0C52E26621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47628"/>
            <a:ext cx="5511800" cy="675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6" name="Picture 4" descr="amor2">
            <a:extLst>
              <a:ext uri="{FF2B5EF4-FFF2-40B4-BE49-F238E27FC236}">
                <a16:creationId xmlns:a16="http://schemas.microsoft.com/office/drawing/2014/main" id="{15A7E946-45EB-2042-93F4-7068FAE9A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200" y="2809878"/>
            <a:ext cx="1498600" cy="255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7" name="Picture 5" descr="bondad2">
            <a:extLst>
              <a:ext uri="{FF2B5EF4-FFF2-40B4-BE49-F238E27FC236}">
                <a16:creationId xmlns:a16="http://schemas.microsoft.com/office/drawing/2014/main" id="{58F5AC03-3B76-F041-A934-2096905C17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466" y="4967288"/>
            <a:ext cx="2879725" cy="183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9" name="Picture 7" descr="gracia2">
            <a:extLst>
              <a:ext uri="{FF2B5EF4-FFF2-40B4-BE49-F238E27FC236}">
                <a16:creationId xmlns:a16="http://schemas.microsoft.com/office/drawing/2014/main" id="{B934BECF-CE3A-5B4E-835B-E7C119A66E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53975"/>
            <a:ext cx="2770188" cy="195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 descr="amor2">
            <a:extLst>
              <a:ext uri="{FF2B5EF4-FFF2-40B4-BE49-F238E27FC236}">
                <a16:creationId xmlns:a16="http://schemas.microsoft.com/office/drawing/2014/main" id="{F3975040-1219-7D4E-A9CA-79A624303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200" y="2809878"/>
            <a:ext cx="1498600" cy="255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0" name="Picture 4" descr="bondad2">
            <a:extLst>
              <a:ext uri="{FF2B5EF4-FFF2-40B4-BE49-F238E27FC236}">
                <a16:creationId xmlns:a16="http://schemas.microsoft.com/office/drawing/2014/main" id="{936A70E3-8C82-D14F-A6EA-0431265AD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466" y="4967288"/>
            <a:ext cx="2879725" cy="183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58" name="Picture 2" descr="blank2">
            <a:extLst>
              <a:ext uri="{FF2B5EF4-FFF2-40B4-BE49-F238E27FC236}">
                <a16:creationId xmlns:a16="http://schemas.microsoft.com/office/drawing/2014/main" id="{E2DE8781-8C2F-6048-B236-3EF2DF125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47628"/>
            <a:ext cx="5511800" cy="675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2" name="Picture 6" descr="gracia2">
            <a:extLst>
              <a:ext uri="{FF2B5EF4-FFF2-40B4-BE49-F238E27FC236}">
                <a16:creationId xmlns:a16="http://schemas.microsoft.com/office/drawing/2014/main" id="{733764A2-0C33-3247-B9A4-C63FD91C1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53975"/>
            <a:ext cx="2770188" cy="195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3" name="Picture 7" descr="misericordia2">
            <a:extLst>
              <a:ext uri="{FF2B5EF4-FFF2-40B4-BE49-F238E27FC236}">
                <a16:creationId xmlns:a16="http://schemas.microsoft.com/office/drawing/2014/main" id="{03235E81-800A-D441-AC92-D616640C6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728" y="59805"/>
            <a:ext cx="2257425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8" name="Text Box 12">
            <a:extLst>
              <a:ext uri="{FF2B5EF4-FFF2-40B4-BE49-F238E27FC236}">
                <a16:creationId xmlns:a16="http://schemas.microsoft.com/office/drawing/2014/main" id="{337C56CC-0FF4-B648-B3D6-127620789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3800" y="352425"/>
            <a:ext cx="1981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MX" altLang="en-US" sz="2800" b="1" dirty="0">
                <a:solidFill>
                  <a:schemeClr val="accent1">
                    <a:lumMod val="50000"/>
                  </a:schemeClr>
                </a:solidFill>
              </a:rPr>
              <a:t>Efesios</a:t>
            </a:r>
            <a:r>
              <a:rPr lang="en-US" altLang="en-US" sz="2800" b="1" dirty="0">
                <a:solidFill>
                  <a:schemeClr val="accent1">
                    <a:lumMod val="50000"/>
                  </a:schemeClr>
                </a:solidFill>
              </a:rPr>
              <a:t> 2:1-9</a:t>
            </a:r>
          </a:p>
        </p:txBody>
      </p:sp>
      <p:sp>
        <p:nvSpPr>
          <p:cNvPr id="19467" name="Text Box 11">
            <a:extLst>
              <a:ext uri="{FF2B5EF4-FFF2-40B4-BE49-F238E27FC236}">
                <a16:creationId xmlns:a16="http://schemas.microsoft.com/office/drawing/2014/main" id="{6C4AFFA1-5F75-6F4B-B89B-0DCA51C9E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868" y="1585913"/>
            <a:ext cx="10420141" cy="353943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CR" altLang="en-US" sz="2400" baseline="30000" dirty="0"/>
              <a:t>(1)</a:t>
            </a:r>
            <a:r>
              <a:rPr lang="es-CR" altLang="en-US" sz="2800" dirty="0"/>
              <a:t> Y él os dio </a:t>
            </a:r>
            <a:r>
              <a:rPr lang="es-CR" altLang="en-US" sz="2800" b="1" dirty="0"/>
              <a:t>vida</a:t>
            </a:r>
            <a:r>
              <a:rPr lang="es-CR" altLang="en-US" sz="2800" dirty="0"/>
              <a:t> a vosotros, cuando estabais </a:t>
            </a:r>
            <a:r>
              <a:rPr lang="es-CR" altLang="en-US" sz="2800" b="1" dirty="0"/>
              <a:t>muertos</a:t>
            </a:r>
            <a:r>
              <a:rPr lang="es-CR" altLang="en-US" sz="2800" dirty="0"/>
              <a:t> en vuestros delitos y </a:t>
            </a:r>
            <a:r>
              <a:rPr lang="es-CR" altLang="en-US" sz="2800" u="sng" dirty="0"/>
              <a:t>pecados</a:t>
            </a:r>
            <a:r>
              <a:rPr lang="es-CR" altLang="en-US" sz="2800" dirty="0"/>
              <a:t>, </a:t>
            </a:r>
            <a:r>
              <a:rPr lang="es-CR" altLang="en-US" sz="2400" baseline="30000" dirty="0"/>
              <a:t>(2)</a:t>
            </a:r>
            <a:r>
              <a:rPr lang="es-CR" altLang="en-US" sz="2800" dirty="0"/>
              <a:t> en los cuales anduvisteis en otro tiempo, siguiendo la corriente de este mundo, conforme al príncipe de la potestad del aire, el espíritu que ahora opera en los hijos de </a:t>
            </a:r>
            <a:r>
              <a:rPr lang="es-CR" altLang="en-US" sz="2800" u="sng" dirty="0"/>
              <a:t>desobediencia</a:t>
            </a:r>
            <a:r>
              <a:rPr lang="es-CR" altLang="en-US" sz="2800" dirty="0"/>
              <a:t>, </a:t>
            </a:r>
            <a:r>
              <a:rPr lang="es-CR" altLang="en-US" sz="2400" baseline="30000" dirty="0"/>
              <a:t>(3)</a:t>
            </a:r>
            <a:r>
              <a:rPr lang="es-CR" altLang="en-US" sz="2800" dirty="0"/>
              <a:t> entre los cuales también todos nosotros vivimos en otro tiempo en los </a:t>
            </a:r>
            <a:r>
              <a:rPr lang="es-CR" altLang="en-US" sz="2800" u="sng" dirty="0"/>
              <a:t>deseos de</a:t>
            </a:r>
            <a:r>
              <a:rPr lang="es-CR" altLang="en-US" sz="2800" dirty="0"/>
              <a:t> nuestra carne, haciendo la voluntad de </a:t>
            </a:r>
            <a:r>
              <a:rPr lang="es-CR" altLang="en-US" sz="2800" u="sng" dirty="0"/>
              <a:t>la carne y de los pensamientos</a:t>
            </a:r>
            <a:r>
              <a:rPr lang="es-CR" altLang="en-US" sz="2800" dirty="0"/>
              <a:t>, y éramos por naturaleza hijos de </a:t>
            </a:r>
            <a:r>
              <a:rPr lang="es-CR" altLang="en-US" sz="2800" u="sng" dirty="0"/>
              <a:t>ira</a:t>
            </a:r>
            <a:r>
              <a:rPr lang="es-CR" altLang="en-US" sz="2800" dirty="0"/>
              <a:t>, lo mismo que los demás.</a:t>
            </a:r>
            <a:endParaRPr lang="en-US" altLang="en-US" sz="2800" dirty="0"/>
          </a:p>
        </p:txBody>
      </p:sp>
      <p:sp>
        <p:nvSpPr>
          <p:cNvPr id="19466" name="Text Box 10">
            <a:extLst>
              <a:ext uri="{FF2B5EF4-FFF2-40B4-BE49-F238E27FC236}">
                <a16:creationId xmlns:a16="http://schemas.microsoft.com/office/drawing/2014/main" id="{01C21244-3E19-AE46-9381-4A2D087DC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8906" y="1578353"/>
            <a:ext cx="7686004" cy="31085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CR" altLang="en-US" sz="2400" baseline="30000" dirty="0"/>
              <a:t>(4)</a:t>
            </a:r>
            <a:r>
              <a:rPr lang="es-CR" altLang="en-US" sz="2800" dirty="0"/>
              <a:t> Pero Dios, que es rico en </a:t>
            </a:r>
            <a:r>
              <a:rPr lang="es-CR" altLang="en-US" sz="2800" b="1" dirty="0">
                <a:solidFill>
                  <a:srgbClr val="0000FF"/>
                </a:solidFill>
              </a:rPr>
              <a:t>misericordia</a:t>
            </a:r>
            <a:r>
              <a:rPr lang="es-CR" altLang="en-US" sz="2800" dirty="0"/>
              <a:t>, por su gran </a:t>
            </a:r>
            <a:r>
              <a:rPr lang="es-CR" altLang="en-US" sz="2800" b="1" dirty="0">
                <a:solidFill>
                  <a:srgbClr val="0000FF"/>
                </a:solidFill>
              </a:rPr>
              <a:t>amor</a:t>
            </a:r>
            <a:r>
              <a:rPr lang="es-CR" altLang="en-US" sz="2800" dirty="0"/>
              <a:t> con que nos </a:t>
            </a:r>
            <a:r>
              <a:rPr lang="es-CR" altLang="en-US" sz="2800" b="1" dirty="0">
                <a:solidFill>
                  <a:srgbClr val="0000FF"/>
                </a:solidFill>
              </a:rPr>
              <a:t>amó</a:t>
            </a:r>
            <a:r>
              <a:rPr lang="es-CR" altLang="en-US" sz="2800" dirty="0"/>
              <a:t>, </a:t>
            </a:r>
            <a:r>
              <a:rPr lang="es-CR" altLang="en-US" sz="2400" baseline="30000" dirty="0"/>
              <a:t>(5)</a:t>
            </a:r>
            <a:r>
              <a:rPr lang="es-CR" altLang="en-US" sz="2800" dirty="0"/>
              <a:t> aun estando nosotros </a:t>
            </a:r>
            <a:r>
              <a:rPr lang="es-CR" altLang="en-US" sz="2800" u="sng" dirty="0"/>
              <a:t>muertos</a:t>
            </a:r>
            <a:r>
              <a:rPr lang="es-CR" altLang="en-US" sz="2800" dirty="0"/>
              <a:t> en pecados, nos dio </a:t>
            </a:r>
            <a:r>
              <a:rPr lang="es-CR" altLang="en-US" sz="2800" b="1" dirty="0"/>
              <a:t>vida</a:t>
            </a:r>
            <a:r>
              <a:rPr lang="es-CR" altLang="en-US" sz="2800" dirty="0"/>
              <a:t> juntamente con Cristo (por </a:t>
            </a:r>
            <a:r>
              <a:rPr lang="es-CR" altLang="en-US" sz="2800" b="1" dirty="0">
                <a:solidFill>
                  <a:srgbClr val="0000FF"/>
                </a:solidFill>
              </a:rPr>
              <a:t>gracia</a:t>
            </a:r>
            <a:r>
              <a:rPr lang="es-CR" altLang="en-US" sz="2800" dirty="0"/>
              <a:t> sois salvos), </a:t>
            </a:r>
            <a:r>
              <a:rPr lang="es-CR" altLang="en-US" sz="2400" baseline="30000" dirty="0"/>
              <a:t>(6)</a:t>
            </a:r>
            <a:r>
              <a:rPr lang="es-CR" altLang="en-US" sz="2800" dirty="0"/>
              <a:t> y juntamente con él nos </a:t>
            </a:r>
            <a:r>
              <a:rPr lang="es-CR" altLang="en-US" sz="2800" b="1" dirty="0"/>
              <a:t>resucitó</a:t>
            </a:r>
            <a:r>
              <a:rPr lang="es-CR" altLang="en-US" sz="2800" dirty="0"/>
              <a:t>, y asimismo nos hizo sentar en los lugares celestiales con Cristo Jesús, </a:t>
            </a:r>
            <a:endParaRPr lang="en-US" altLang="en-US" sz="2800" dirty="0"/>
          </a:p>
        </p:txBody>
      </p:sp>
      <p:sp>
        <p:nvSpPr>
          <p:cNvPr id="19465" name="Text Box 9">
            <a:extLst>
              <a:ext uri="{FF2B5EF4-FFF2-40B4-BE49-F238E27FC236}">
                <a16:creationId xmlns:a16="http://schemas.microsoft.com/office/drawing/2014/main" id="{8CF36F6A-CD6C-0546-AA02-81B4C1086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3744" y="2105775"/>
            <a:ext cx="9917722" cy="224676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CR" altLang="en-US" sz="2800" baseline="30000" dirty="0"/>
              <a:t>(7)</a:t>
            </a:r>
            <a:r>
              <a:rPr lang="es-CR" altLang="en-US" sz="2800" dirty="0"/>
              <a:t> para mostrar en los siglos venideros las abundantes riquezas de su </a:t>
            </a:r>
            <a:r>
              <a:rPr lang="es-CR" altLang="en-US" sz="2800" b="1" dirty="0">
                <a:solidFill>
                  <a:srgbClr val="0000FF"/>
                </a:solidFill>
              </a:rPr>
              <a:t>gracia</a:t>
            </a:r>
            <a:r>
              <a:rPr lang="es-CR" altLang="en-US" sz="2800" dirty="0"/>
              <a:t> en su </a:t>
            </a:r>
            <a:r>
              <a:rPr lang="es-CR" altLang="en-US" sz="2800" b="1" dirty="0">
                <a:solidFill>
                  <a:srgbClr val="0000FF"/>
                </a:solidFill>
              </a:rPr>
              <a:t>bondad</a:t>
            </a:r>
            <a:r>
              <a:rPr lang="es-CR" altLang="en-US" sz="2800" dirty="0"/>
              <a:t> para con nosotros en Cristo Jesús. </a:t>
            </a:r>
            <a:r>
              <a:rPr lang="es-CR" altLang="en-US" sz="2800" baseline="30000" dirty="0"/>
              <a:t>(8)</a:t>
            </a:r>
            <a:r>
              <a:rPr lang="es-CR" altLang="en-US" sz="2800" dirty="0"/>
              <a:t> Porque por </a:t>
            </a:r>
            <a:r>
              <a:rPr lang="es-CR" altLang="en-US" sz="2800" b="1" dirty="0">
                <a:solidFill>
                  <a:srgbClr val="0000FF"/>
                </a:solidFill>
              </a:rPr>
              <a:t>gracia</a:t>
            </a:r>
            <a:r>
              <a:rPr lang="es-CR" altLang="en-US" sz="2800" dirty="0"/>
              <a:t> sois </a:t>
            </a:r>
            <a:r>
              <a:rPr lang="es-CR" altLang="en-US" sz="2800" b="1" dirty="0"/>
              <a:t>salvos</a:t>
            </a:r>
            <a:r>
              <a:rPr lang="es-CR" altLang="en-US" sz="2800" dirty="0"/>
              <a:t> por medio de la fe; y esto no de vosotros, pues es don de Dios </a:t>
            </a:r>
            <a:r>
              <a:rPr lang="es-CR" altLang="en-US" sz="2800" baseline="30000" dirty="0"/>
              <a:t>(9)</a:t>
            </a:r>
            <a:r>
              <a:rPr lang="es-CR" altLang="en-US" sz="2800" dirty="0"/>
              <a:t> no por obras, para que nadie se gloríe.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8" grpId="0"/>
      <p:bldP spid="19467" grpId="0" animBg="1"/>
      <p:bldP spid="19466" grpId="0" animBg="1"/>
      <p:bldP spid="1946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blank2">
            <a:extLst>
              <a:ext uri="{FF2B5EF4-FFF2-40B4-BE49-F238E27FC236}">
                <a16:creationId xmlns:a16="http://schemas.microsoft.com/office/drawing/2014/main" id="{EBC0C9D0-A4D5-9849-9C7F-2C34A3AC8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47628"/>
            <a:ext cx="5511800" cy="675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3" name="Picture 3" descr="amor2">
            <a:extLst>
              <a:ext uri="{FF2B5EF4-FFF2-40B4-BE49-F238E27FC236}">
                <a16:creationId xmlns:a16="http://schemas.microsoft.com/office/drawing/2014/main" id="{98EE732D-D787-944D-AF66-FD44925010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200" y="2809878"/>
            <a:ext cx="1498600" cy="255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4" name="Picture 4" descr="bondad2">
            <a:extLst>
              <a:ext uri="{FF2B5EF4-FFF2-40B4-BE49-F238E27FC236}">
                <a16:creationId xmlns:a16="http://schemas.microsoft.com/office/drawing/2014/main" id="{8DA29D15-7E92-7A4D-88AE-73376EE00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466" y="4967288"/>
            <a:ext cx="2879725" cy="183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5" name="Picture 5" descr="gracia2">
            <a:extLst>
              <a:ext uri="{FF2B5EF4-FFF2-40B4-BE49-F238E27FC236}">
                <a16:creationId xmlns:a16="http://schemas.microsoft.com/office/drawing/2014/main" id="{0793F217-82D2-C741-83D4-6D0D45D977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53975"/>
            <a:ext cx="2770188" cy="195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6" name="Picture 6" descr="misericordia2">
            <a:extLst>
              <a:ext uri="{FF2B5EF4-FFF2-40B4-BE49-F238E27FC236}">
                <a16:creationId xmlns:a16="http://schemas.microsoft.com/office/drawing/2014/main" id="{04AD3AB2-4691-644D-8810-5A02F4BD6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728" y="53978"/>
            <a:ext cx="2257425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9" name="Picture 9" descr="vida2">
            <a:extLst>
              <a:ext uri="{FF2B5EF4-FFF2-40B4-BE49-F238E27FC236}">
                <a16:creationId xmlns:a16="http://schemas.microsoft.com/office/drawing/2014/main" id="{AB598DBB-24E3-3848-8157-244B9F308F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663" y="3835400"/>
            <a:ext cx="2349500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4009</TotalTime>
  <Words>2555</Words>
  <Application>Microsoft Macintosh PowerPoint</Application>
  <PresentationFormat>Panorámica</PresentationFormat>
  <Paragraphs>150</Paragraphs>
  <Slides>20</Slides>
  <Notes>17</Notes>
  <HiddenSlides>1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Default Design</vt:lpstr>
      <vt:lpstr>Jesús:  El Autor de  Eterna Salvación</vt:lpstr>
      <vt:lpstr>Presentación de PowerPoint</vt:lpstr>
      <vt:lpstr>¿Qué Constituye “Pecado”?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Aunque era Hijo, por lo que padeció  aprendió la obediencia;  y habiendo sido perfeccionado,  vino a ser autor de eterna salvación para todos los que le obedecen.  – Hebreos 5:8-9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Rompecabezas de Salvacion</dc:title>
  <dc:creator>InkMan @ MyPreachingPen.com</dc:creator>
  <cp:lastModifiedBy>Copeland, Gary</cp:lastModifiedBy>
  <cp:revision>96</cp:revision>
  <dcterms:created xsi:type="dcterms:W3CDTF">2006-09-07T08:54:51Z</dcterms:created>
  <dcterms:modified xsi:type="dcterms:W3CDTF">2021-06-23T19:51:39Z</dcterms:modified>
</cp:coreProperties>
</file>